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7" r:id="rId1"/>
  </p:sldMasterIdLst>
  <p:notesMasterIdLst>
    <p:notesMasterId r:id="rId49"/>
  </p:notesMasterIdLst>
  <p:handoutMasterIdLst>
    <p:handoutMasterId r:id="rId50"/>
  </p:handoutMasterIdLst>
  <p:sldIdLst>
    <p:sldId id="871" r:id="rId2"/>
    <p:sldId id="258" r:id="rId3"/>
    <p:sldId id="754" r:id="rId4"/>
    <p:sldId id="842" r:id="rId5"/>
    <p:sldId id="875" r:id="rId6"/>
    <p:sldId id="844" r:id="rId7"/>
    <p:sldId id="843" r:id="rId8"/>
    <p:sldId id="873" r:id="rId9"/>
    <p:sldId id="876" r:id="rId10"/>
    <p:sldId id="877" r:id="rId11"/>
    <p:sldId id="846" r:id="rId12"/>
    <p:sldId id="881" r:id="rId13"/>
    <p:sldId id="882" r:id="rId14"/>
    <p:sldId id="883" r:id="rId15"/>
    <p:sldId id="884" r:id="rId16"/>
    <p:sldId id="885" r:id="rId17"/>
    <p:sldId id="886" r:id="rId18"/>
    <p:sldId id="841" r:id="rId19"/>
    <p:sldId id="890" r:id="rId20"/>
    <p:sldId id="880" r:id="rId21"/>
    <p:sldId id="891" r:id="rId22"/>
    <p:sldId id="849" r:id="rId23"/>
    <p:sldId id="899" r:id="rId24"/>
    <p:sldId id="851" r:id="rId25"/>
    <p:sldId id="892" r:id="rId26"/>
    <p:sldId id="900" r:id="rId27"/>
    <p:sldId id="853" r:id="rId28"/>
    <p:sldId id="854" r:id="rId29"/>
    <p:sldId id="856" r:id="rId30"/>
    <p:sldId id="893" r:id="rId31"/>
    <p:sldId id="895" r:id="rId32"/>
    <p:sldId id="859" r:id="rId33"/>
    <p:sldId id="897" r:id="rId34"/>
    <p:sldId id="858" r:id="rId35"/>
    <p:sldId id="868" r:id="rId36"/>
    <p:sldId id="861" r:id="rId37"/>
    <p:sldId id="862" r:id="rId38"/>
    <p:sldId id="901" r:id="rId39"/>
    <p:sldId id="865" r:id="rId40"/>
    <p:sldId id="898" r:id="rId41"/>
    <p:sldId id="888" r:id="rId42"/>
    <p:sldId id="889" r:id="rId43"/>
    <p:sldId id="887" r:id="rId44"/>
    <p:sldId id="879" r:id="rId45"/>
    <p:sldId id="896" r:id="rId46"/>
    <p:sldId id="866" r:id="rId47"/>
    <p:sldId id="857" r:id="rId48"/>
  </p:sldIdLst>
  <p:sldSz cx="12192000" cy="6858000"/>
  <p:notesSz cx="9872663" cy="6797675"/>
  <p:defaultTextStyle>
    <a:defPPr>
      <a:defRPr lang="it-IT"/>
    </a:defPPr>
    <a:lvl1pPr algn="l" rtl="0" fontAlgn="base">
      <a:spcBef>
        <a:spcPct val="0"/>
      </a:spcBef>
      <a:spcAft>
        <a:spcPct val="0"/>
      </a:spcAft>
      <a:defRPr sz="2800" kern="1200">
        <a:solidFill>
          <a:schemeClr val="tx1"/>
        </a:solidFill>
        <a:latin typeface="Verdana" pitchFamily="34" charset="0"/>
        <a:ea typeface="+mn-ea"/>
        <a:cs typeface="+mn-cs"/>
      </a:defRPr>
    </a:lvl1pPr>
    <a:lvl2pPr marL="457200" algn="l" rtl="0" fontAlgn="base">
      <a:spcBef>
        <a:spcPct val="0"/>
      </a:spcBef>
      <a:spcAft>
        <a:spcPct val="0"/>
      </a:spcAft>
      <a:defRPr sz="2800" kern="1200">
        <a:solidFill>
          <a:schemeClr val="tx1"/>
        </a:solidFill>
        <a:latin typeface="Verdana" pitchFamily="34" charset="0"/>
        <a:ea typeface="+mn-ea"/>
        <a:cs typeface="+mn-cs"/>
      </a:defRPr>
    </a:lvl2pPr>
    <a:lvl3pPr marL="914400" algn="l" rtl="0" fontAlgn="base">
      <a:spcBef>
        <a:spcPct val="0"/>
      </a:spcBef>
      <a:spcAft>
        <a:spcPct val="0"/>
      </a:spcAft>
      <a:defRPr sz="2800" kern="1200">
        <a:solidFill>
          <a:schemeClr val="tx1"/>
        </a:solidFill>
        <a:latin typeface="Verdana" pitchFamily="34" charset="0"/>
        <a:ea typeface="+mn-ea"/>
        <a:cs typeface="+mn-cs"/>
      </a:defRPr>
    </a:lvl3pPr>
    <a:lvl4pPr marL="1371600" algn="l" rtl="0" fontAlgn="base">
      <a:spcBef>
        <a:spcPct val="0"/>
      </a:spcBef>
      <a:spcAft>
        <a:spcPct val="0"/>
      </a:spcAft>
      <a:defRPr sz="2800" kern="1200">
        <a:solidFill>
          <a:schemeClr val="tx1"/>
        </a:solidFill>
        <a:latin typeface="Verdana" pitchFamily="34" charset="0"/>
        <a:ea typeface="+mn-ea"/>
        <a:cs typeface="+mn-cs"/>
      </a:defRPr>
    </a:lvl4pPr>
    <a:lvl5pPr marL="1828800" algn="l" rtl="0" fontAlgn="base">
      <a:spcBef>
        <a:spcPct val="0"/>
      </a:spcBef>
      <a:spcAft>
        <a:spcPct val="0"/>
      </a:spcAft>
      <a:defRPr sz="2800" kern="1200">
        <a:solidFill>
          <a:schemeClr val="tx1"/>
        </a:solidFill>
        <a:latin typeface="Verdana" pitchFamily="34" charset="0"/>
        <a:ea typeface="+mn-ea"/>
        <a:cs typeface="+mn-cs"/>
      </a:defRPr>
    </a:lvl5pPr>
    <a:lvl6pPr marL="2286000" algn="l" defTabSz="914400" rtl="0" eaLnBrk="1" latinLnBrk="0" hangingPunct="1">
      <a:defRPr sz="2800" kern="1200">
        <a:solidFill>
          <a:schemeClr val="tx1"/>
        </a:solidFill>
        <a:latin typeface="Verdana" pitchFamily="34" charset="0"/>
        <a:ea typeface="+mn-ea"/>
        <a:cs typeface="+mn-cs"/>
      </a:defRPr>
    </a:lvl6pPr>
    <a:lvl7pPr marL="2743200" algn="l" defTabSz="914400" rtl="0" eaLnBrk="1" latinLnBrk="0" hangingPunct="1">
      <a:defRPr sz="2800" kern="1200">
        <a:solidFill>
          <a:schemeClr val="tx1"/>
        </a:solidFill>
        <a:latin typeface="Verdana" pitchFamily="34" charset="0"/>
        <a:ea typeface="+mn-ea"/>
        <a:cs typeface="+mn-cs"/>
      </a:defRPr>
    </a:lvl7pPr>
    <a:lvl8pPr marL="3200400" algn="l" defTabSz="914400" rtl="0" eaLnBrk="1" latinLnBrk="0" hangingPunct="1">
      <a:defRPr sz="2800" kern="1200">
        <a:solidFill>
          <a:schemeClr val="tx1"/>
        </a:solidFill>
        <a:latin typeface="Verdana" pitchFamily="34" charset="0"/>
        <a:ea typeface="+mn-ea"/>
        <a:cs typeface="+mn-cs"/>
      </a:defRPr>
    </a:lvl8pPr>
    <a:lvl9pPr marL="3657600" algn="l" defTabSz="914400" rtl="0" eaLnBrk="1" latinLnBrk="0" hangingPunct="1">
      <a:defRPr sz="28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1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ano C" initials="CC" lastIdx="1" clrIdx="0">
    <p:extLst>
      <p:ext uri="{19B8F6BF-5375-455C-9EA6-DF929625EA0E}">
        <p15:presenceInfo xmlns:p15="http://schemas.microsoft.com/office/powerpoint/2012/main" userId="0251316b5a18f1d0" providerId="Windows Live"/>
      </p:ext>
    </p:extLst>
  </p:cmAuthor>
  <p:cmAuthor id="2" name="Cristiano Chesi" initials="CC" lastIdx="1" clrIdx="1">
    <p:extLst>
      <p:ext uri="{19B8F6BF-5375-455C-9EA6-DF929625EA0E}">
        <p15:presenceInfo xmlns:p15="http://schemas.microsoft.com/office/powerpoint/2012/main" userId="270e4a072e4d92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8383"/>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10" autoAdjust="0"/>
    <p:restoredTop sz="82121" autoAdjust="0"/>
  </p:normalViewPr>
  <p:slideViewPr>
    <p:cSldViewPr>
      <p:cViewPr varScale="1">
        <p:scale>
          <a:sx n="129" d="100"/>
          <a:sy n="129" d="100"/>
        </p:scale>
        <p:origin x="292" y="80"/>
      </p:cViewPr>
      <p:guideLst>
        <p:guide orient="horz" pos="2160"/>
        <p:guide pos="3840"/>
      </p:guideLst>
    </p:cSldViewPr>
  </p:slideViewPr>
  <p:outlineViewPr>
    <p:cViewPr>
      <p:scale>
        <a:sx n="33" d="100"/>
        <a:sy n="33" d="100"/>
      </p:scale>
      <p:origin x="48" y="414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102" y="-378"/>
      </p:cViewPr>
      <p:guideLst>
        <p:guide orient="horz" pos="2141"/>
        <p:guide pos="311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ADF722-74F8-4E41-BA28-8F6E6DC5C8AD}" type="doc">
      <dgm:prSet loTypeId="urn:microsoft.com/office/officeart/2005/8/layout/hierarchy2" loCatId="hierarchy" qsTypeId="urn:microsoft.com/office/officeart/2005/8/quickstyle/simple1" qsCatId="simple" csTypeId="urn:microsoft.com/office/officeart/2005/8/colors/accent4_1" csCatId="accent4" phldr="1"/>
      <dgm:spPr/>
      <dgm:t>
        <a:bodyPr/>
        <a:lstStyle/>
        <a:p>
          <a:endParaRPr lang="en-US"/>
        </a:p>
      </dgm:t>
    </dgm:pt>
    <dgm:pt modelId="{807EAEC5-70A0-4CDA-8688-E438AE6E449B}">
      <dgm:prSet phldrT="[Testo]"/>
      <dgm:spPr/>
      <dgm:t>
        <a:bodyPr/>
        <a:lstStyle/>
        <a:p>
          <a:r>
            <a:rPr lang="en-US" noProof="0" dirty="0"/>
            <a:t>Subject-Verb agreement</a:t>
          </a:r>
        </a:p>
      </dgm:t>
    </dgm:pt>
    <dgm:pt modelId="{9AA0552A-8A8C-4808-A37D-C1C13295562F}" type="parTrans" cxnId="{3CCE1FF6-6996-4AF1-979B-35DA7845D148}">
      <dgm:prSet/>
      <dgm:spPr/>
      <dgm:t>
        <a:bodyPr/>
        <a:lstStyle/>
        <a:p>
          <a:endParaRPr lang="en-US" noProof="0" dirty="0"/>
        </a:p>
      </dgm:t>
    </dgm:pt>
    <dgm:pt modelId="{EF5F7CDB-42D3-4F07-87F4-20173B13C99A}" type="sibTrans" cxnId="{3CCE1FF6-6996-4AF1-979B-35DA7845D148}">
      <dgm:prSet/>
      <dgm:spPr/>
      <dgm:t>
        <a:bodyPr/>
        <a:lstStyle/>
        <a:p>
          <a:endParaRPr lang="en-US" noProof="0" dirty="0"/>
        </a:p>
      </dgm:t>
    </dgm:pt>
    <dgm:pt modelId="{AD1A0B96-2545-4795-B573-C92E57F03817}">
      <dgm:prSet phldrT="[Testo]"/>
      <dgm:spPr/>
      <dgm:t>
        <a:bodyPr/>
        <a:lstStyle/>
        <a:p>
          <a:r>
            <a:rPr lang="en-US" b="0" i="0" u="none" noProof="0" dirty="0"/>
            <a:t>Subject-Nominal predicate agreement (local)</a:t>
          </a:r>
          <a:endParaRPr lang="en-US" noProof="0" dirty="0"/>
        </a:p>
      </dgm:t>
    </dgm:pt>
    <dgm:pt modelId="{AD8E3CA2-8E50-4511-9E86-783EE8BB24D8}" type="parTrans" cxnId="{080ECCA6-1A51-481F-AD99-32AE1826CAF8}">
      <dgm:prSet/>
      <dgm:spPr/>
      <dgm:t>
        <a:bodyPr/>
        <a:lstStyle/>
        <a:p>
          <a:endParaRPr lang="en-US" noProof="0" dirty="0"/>
        </a:p>
      </dgm:t>
    </dgm:pt>
    <dgm:pt modelId="{B182CEE3-30D2-4881-B2E8-E87B45C94128}" type="sibTrans" cxnId="{080ECCA6-1A51-481F-AD99-32AE1826CAF8}">
      <dgm:prSet/>
      <dgm:spPr/>
      <dgm:t>
        <a:bodyPr/>
        <a:lstStyle/>
        <a:p>
          <a:endParaRPr lang="en-US" noProof="0" dirty="0"/>
        </a:p>
      </dgm:t>
    </dgm:pt>
    <dgm:pt modelId="{FD6CBA84-DC45-4886-BDCC-ACE9CC1162CD}">
      <dgm:prSet phldrT="[Testo]"/>
      <dgm:spPr>
        <a:solidFill>
          <a:schemeClr val="tx2">
            <a:lumMod val="40000"/>
            <a:lumOff val="60000"/>
          </a:schemeClr>
        </a:solidFill>
      </dgm:spPr>
      <dgm:t>
        <a:bodyPr/>
        <a:lstStyle/>
        <a:p>
          <a:r>
            <a:rPr lang="en-US" noProof="0" dirty="0"/>
            <a:t>D-N agreement</a:t>
          </a:r>
        </a:p>
      </dgm:t>
    </dgm:pt>
    <dgm:pt modelId="{D7460F5C-0E76-4838-88DA-D199DCF2BEDA}" type="parTrans" cxnId="{4B0E956B-34A6-438C-8612-230E76F76F7E}">
      <dgm:prSet/>
      <dgm:spPr/>
      <dgm:t>
        <a:bodyPr/>
        <a:lstStyle/>
        <a:p>
          <a:endParaRPr lang="en-US" noProof="0" dirty="0"/>
        </a:p>
      </dgm:t>
    </dgm:pt>
    <dgm:pt modelId="{A7B46781-2EA6-4D10-8428-FA8048BBDF07}" type="sibTrans" cxnId="{4B0E956B-34A6-438C-8612-230E76F76F7E}">
      <dgm:prSet/>
      <dgm:spPr/>
      <dgm:t>
        <a:bodyPr/>
        <a:lstStyle/>
        <a:p>
          <a:endParaRPr lang="en-US" noProof="0" dirty="0"/>
        </a:p>
      </dgm:t>
    </dgm:pt>
    <dgm:pt modelId="{CC398501-BB03-4685-915A-6EDE4626BAD6}">
      <dgm:prSet phldrT="[Testo]"/>
      <dgm:spPr>
        <a:solidFill>
          <a:schemeClr val="tx2">
            <a:lumMod val="40000"/>
            <a:lumOff val="60000"/>
          </a:schemeClr>
        </a:solidFill>
      </dgm:spPr>
      <dgm:t>
        <a:bodyPr/>
        <a:lstStyle/>
        <a:p>
          <a:r>
            <a:rPr lang="en-US" noProof="0" dirty="0"/>
            <a:t>Auxiliary selection + past participle agreement</a:t>
          </a:r>
        </a:p>
      </dgm:t>
    </dgm:pt>
    <dgm:pt modelId="{36B8DBAB-FAE7-49C8-80A4-092856151338}" type="parTrans" cxnId="{9DCC8CEF-85EF-40FF-B9AB-27207B76E879}">
      <dgm:prSet/>
      <dgm:spPr/>
      <dgm:t>
        <a:bodyPr/>
        <a:lstStyle/>
        <a:p>
          <a:endParaRPr lang="en-US" noProof="0" dirty="0"/>
        </a:p>
      </dgm:t>
    </dgm:pt>
    <dgm:pt modelId="{1C919424-655A-4309-AAA4-03A63748414C}" type="sibTrans" cxnId="{9DCC8CEF-85EF-40FF-B9AB-27207B76E879}">
      <dgm:prSet/>
      <dgm:spPr/>
      <dgm:t>
        <a:bodyPr/>
        <a:lstStyle/>
        <a:p>
          <a:endParaRPr lang="en-US" noProof="0" dirty="0"/>
        </a:p>
      </dgm:t>
    </dgm:pt>
    <dgm:pt modelId="{98517EA7-761A-4B2C-88DB-FBE570351256}">
      <dgm:prSet phldrT="[Testo]"/>
      <dgm:spPr/>
      <dgm:t>
        <a:bodyPr/>
        <a:lstStyle/>
        <a:p>
          <a:r>
            <a:rPr lang="en-US" noProof="0" dirty="0" err="1"/>
            <a:t>Argumental</a:t>
          </a:r>
          <a:r>
            <a:rPr lang="en-US" noProof="0" dirty="0"/>
            <a:t> structure</a:t>
          </a:r>
        </a:p>
      </dgm:t>
    </dgm:pt>
    <dgm:pt modelId="{9CCAA068-1C4C-45AA-918D-F5C043694C92}" type="parTrans" cxnId="{BC54671F-9036-460B-B28F-9C5ADAA9B74C}">
      <dgm:prSet/>
      <dgm:spPr/>
      <dgm:t>
        <a:bodyPr/>
        <a:lstStyle/>
        <a:p>
          <a:endParaRPr lang="en-US" noProof="0" dirty="0"/>
        </a:p>
      </dgm:t>
    </dgm:pt>
    <dgm:pt modelId="{AA3329A9-138D-4247-817A-A2280C237958}" type="sibTrans" cxnId="{BC54671F-9036-460B-B28F-9C5ADAA9B74C}">
      <dgm:prSet/>
      <dgm:spPr/>
      <dgm:t>
        <a:bodyPr/>
        <a:lstStyle/>
        <a:p>
          <a:endParaRPr lang="en-US" noProof="0" dirty="0"/>
        </a:p>
      </dgm:t>
    </dgm:pt>
    <dgm:pt modelId="{7AE83689-970C-4211-96A0-E036E3E7E0C4}">
      <dgm:prSet phldrT="[Testo]"/>
      <dgm:spPr>
        <a:solidFill>
          <a:schemeClr val="accent4">
            <a:lumMod val="40000"/>
            <a:lumOff val="60000"/>
          </a:schemeClr>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noProof="0" dirty="0"/>
            <a:t>Post-Verbal subject agreement</a:t>
          </a:r>
        </a:p>
      </dgm:t>
    </dgm:pt>
    <dgm:pt modelId="{E082518A-2DD3-4A4F-815D-4B5D69D57EE2}" type="parTrans" cxnId="{394E5D36-C205-4E73-A6FC-ADFB1B639AD1}">
      <dgm:prSet/>
      <dgm:spPr/>
      <dgm:t>
        <a:bodyPr/>
        <a:lstStyle/>
        <a:p>
          <a:endParaRPr lang="en-US" noProof="0" dirty="0"/>
        </a:p>
      </dgm:t>
    </dgm:pt>
    <dgm:pt modelId="{A65A6B5F-FA68-4A05-B1FB-82FF717FA1A2}" type="sibTrans" cxnId="{394E5D36-C205-4E73-A6FC-ADFB1B639AD1}">
      <dgm:prSet/>
      <dgm:spPr/>
      <dgm:t>
        <a:bodyPr/>
        <a:lstStyle/>
        <a:p>
          <a:endParaRPr lang="en-US" noProof="0" dirty="0"/>
        </a:p>
      </dgm:t>
    </dgm:pt>
    <dgm:pt modelId="{878BEE2F-0576-4A85-BB48-3C86D7290A6E}">
      <dgm:prSet/>
      <dgm:spPr/>
      <dgm:t>
        <a:bodyPr/>
        <a:lstStyle/>
        <a:p>
          <a:r>
            <a:rPr lang="en-US" b="0" i="0" u="none" noProof="0" dirty="0"/>
            <a:t>Subject-Nominal predicate agreement (non-local)</a:t>
          </a:r>
          <a:endParaRPr lang="en-US" noProof="0" dirty="0"/>
        </a:p>
      </dgm:t>
    </dgm:pt>
    <dgm:pt modelId="{F3B57610-7EDB-4F31-AB74-B1C7F61A9C49}" type="parTrans" cxnId="{3A05986A-F9A5-445B-93F3-F1679D4A5503}">
      <dgm:prSet/>
      <dgm:spPr/>
      <dgm:t>
        <a:bodyPr/>
        <a:lstStyle/>
        <a:p>
          <a:endParaRPr lang="en-US" noProof="0" dirty="0"/>
        </a:p>
      </dgm:t>
    </dgm:pt>
    <dgm:pt modelId="{E8AFD34E-6ACD-4234-816B-EDD17D639233}" type="sibTrans" cxnId="{3A05986A-F9A5-445B-93F3-F1679D4A5503}">
      <dgm:prSet/>
      <dgm:spPr/>
      <dgm:t>
        <a:bodyPr/>
        <a:lstStyle/>
        <a:p>
          <a:endParaRPr lang="en-US" noProof="0" dirty="0"/>
        </a:p>
      </dgm:t>
    </dgm:pt>
    <dgm:pt modelId="{862E5B81-50C6-45D8-862C-36FA4F537182}">
      <dgm:prSet phldrT="[Testo]"/>
      <dgm:spPr>
        <a:solidFill>
          <a:schemeClr val="tx2">
            <a:lumMod val="40000"/>
            <a:lumOff val="60000"/>
          </a:schemeClr>
        </a:solidFill>
      </dgm:spPr>
      <dgm:t>
        <a:bodyPr/>
        <a:lstStyle/>
        <a:p>
          <a:r>
            <a:rPr lang="en-US" noProof="0" dirty="0"/>
            <a:t>Passive/active</a:t>
          </a:r>
        </a:p>
      </dgm:t>
    </dgm:pt>
    <dgm:pt modelId="{7BEC5B7D-FF6D-4E08-BA18-E6562B7147F7}" type="parTrans" cxnId="{A683EF8D-B892-4BDB-A6E4-25C228545992}">
      <dgm:prSet/>
      <dgm:spPr/>
      <dgm:t>
        <a:bodyPr/>
        <a:lstStyle/>
        <a:p>
          <a:endParaRPr lang="en-US" noProof="0" dirty="0"/>
        </a:p>
      </dgm:t>
    </dgm:pt>
    <dgm:pt modelId="{FD1F7AF9-5063-4FBD-B3AD-ED153A949D36}" type="sibTrans" cxnId="{A683EF8D-B892-4BDB-A6E4-25C228545992}">
      <dgm:prSet/>
      <dgm:spPr/>
      <dgm:t>
        <a:bodyPr/>
        <a:lstStyle/>
        <a:p>
          <a:endParaRPr lang="en-US" noProof="0" dirty="0"/>
        </a:p>
      </dgm:t>
    </dgm:pt>
    <dgm:pt modelId="{60E51514-3FE6-4082-9701-8B4F8964D57C}">
      <dgm:prSet/>
      <dgm:spPr>
        <a:solidFill>
          <a:schemeClr val="accent4">
            <a:lumMod val="40000"/>
            <a:lumOff val="60000"/>
          </a:schemeClr>
        </a:solidFill>
      </dgm:spPr>
      <dgm:t>
        <a:bodyPr/>
        <a:lstStyle/>
        <a:p>
          <a:r>
            <a:rPr lang="en-US" noProof="0" dirty="0"/>
            <a:t>Psych verbs</a:t>
          </a:r>
        </a:p>
      </dgm:t>
    </dgm:pt>
    <dgm:pt modelId="{9E2829EC-6B20-4A56-8247-26D1B68B5277}" type="parTrans" cxnId="{5707BD51-7CF4-4494-898B-57426D40B596}">
      <dgm:prSet/>
      <dgm:spPr/>
      <dgm:t>
        <a:bodyPr/>
        <a:lstStyle/>
        <a:p>
          <a:endParaRPr lang="en-US" noProof="0" dirty="0"/>
        </a:p>
      </dgm:t>
    </dgm:pt>
    <dgm:pt modelId="{01B1B1C6-0FDE-47D7-BD1E-2E3363B7D763}" type="sibTrans" cxnId="{5707BD51-7CF4-4494-898B-57426D40B596}">
      <dgm:prSet/>
      <dgm:spPr/>
      <dgm:t>
        <a:bodyPr/>
        <a:lstStyle/>
        <a:p>
          <a:endParaRPr lang="en-US" noProof="0" dirty="0"/>
        </a:p>
      </dgm:t>
    </dgm:pt>
    <dgm:pt modelId="{F08B75AA-3575-48F0-8E53-C75BC8554495}">
      <dgm:prSet/>
      <dgm:spPr/>
      <dgm:t>
        <a:bodyPr/>
        <a:lstStyle/>
        <a:p>
          <a:r>
            <a:rPr lang="en-US" noProof="0" dirty="0"/>
            <a:t>Cliticization</a:t>
          </a:r>
        </a:p>
      </dgm:t>
    </dgm:pt>
    <dgm:pt modelId="{D01FA2E1-255E-4BC3-984C-5D4950232A2B}" type="parTrans" cxnId="{018B94EC-D7B0-4A90-BF87-9FCF2DEE33DE}">
      <dgm:prSet/>
      <dgm:spPr/>
      <dgm:t>
        <a:bodyPr/>
        <a:lstStyle/>
        <a:p>
          <a:endParaRPr lang="en-US" noProof="0" dirty="0"/>
        </a:p>
      </dgm:t>
    </dgm:pt>
    <dgm:pt modelId="{393848DA-020E-4BC1-A1A2-86D8820C69ED}" type="sibTrans" cxnId="{018B94EC-D7B0-4A90-BF87-9FCF2DEE33DE}">
      <dgm:prSet/>
      <dgm:spPr/>
      <dgm:t>
        <a:bodyPr/>
        <a:lstStyle/>
        <a:p>
          <a:endParaRPr lang="en-US" noProof="0" dirty="0"/>
        </a:p>
      </dgm:t>
    </dgm:pt>
    <dgm:pt modelId="{1E36B2A5-10B8-46F5-8831-8653A32BD602}">
      <dgm:prSet/>
      <dgm:spPr>
        <a:solidFill>
          <a:schemeClr val="accent4">
            <a:lumMod val="40000"/>
            <a:lumOff val="60000"/>
          </a:schemeClr>
        </a:solidFill>
      </dgm:spPr>
      <dgm:t>
        <a:bodyPr/>
        <a:lstStyle/>
        <a:p>
          <a:r>
            <a:rPr lang="en-US" noProof="0" dirty="0"/>
            <a:t>I/II person pronoun rotation</a:t>
          </a:r>
        </a:p>
      </dgm:t>
    </dgm:pt>
    <dgm:pt modelId="{43DD5A4D-3962-454F-96AE-77C9B720930B}" type="parTrans" cxnId="{0ABAC594-1DE1-4822-A38B-9CE3394910E9}">
      <dgm:prSet/>
      <dgm:spPr/>
      <dgm:t>
        <a:bodyPr/>
        <a:lstStyle/>
        <a:p>
          <a:endParaRPr lang="en-US" noProof="0" dirty="0"/>
        </a:p>
      </dgm:t>
    </dgm:pt>
    <dgm:pt modelId="{C864A506-5651-4F33-850D-BE8ADAE5D0AB}" type="sibTrans" cxnId="{0ABAC594-1DE1-4822-A38B-9CE3394910E9}">
      <dgm:prSet/>
      <dgm:spPr/>
      <dgm:t>
        <a:bodyPr/>
        <a:lstStyle/>
        <a:p>
          <a:endParaRPr lang="en-US" noProof="0" dirty="0"/>
        </a:p>
      </dgm:t>
    </dgm:pt>
    <dgm:pt modelId="{5BF317BB-9EF3-4ECC-97A8-FB931339DD1D}">
      <dgm:prSet/>
      <dgm:spPr>
        <a:solidFill>
          <a:schemeClr val="accent4">
            <a:lumMod val="40000"/>
            <a:lumOff val="60000"/>
          </a:schemeClr>
        </a:solidFill>
      </dgm:spPr>
      <dgm:t>
        <a:bodyPr/>
        <a:lstStyle/>
        <a:p>
          <a:r>
            <a:rPr lang="en-US" noProof="0" dirty="0" err="1"/>
            <a:t>Wh</a:t>
          </a:r>
          <a:r>
            <a:rPr lang="en-US" noProof="0" dirty="0"/>
            <a:t> questions</a:t>
          </a:r>
        </a:p>
      </dgm:t>
    </dgm:pt>
    <dgm:pt modelId="{C8D165C0-E41D-4707-8122-0B47A0191193}" type="parTrans" cxnId="{74CD0AEC-0067-4A6F-BCD1-77CF78A5EAFA}">
      <dgm:prSet/>
      <dgm:spPr/>
      <dgm:t>
        <a:bodyPr/>
        <a:lstStyle/>
        <a:p>
          <a:endParaRPr lang="en-US" noProof="0" dirty="0"/>
        </a:p>
      </dgm:t>
    </dgm:pt>
    <dgm:pt modelId="{3FE0A80F-12BE-4B54-A3F7-201D4764BF4A}" type="sibTrans" cxnId="{74CD0AEC-0067-4A6F-BCD1-77CF78A5EAFA}">
      <dgm:prSet/>
      <dgm:spPr/>
      <dgm:t>
        <a:bodyPr/>
        <a:lstStyle/>
        <a:p>
          <a:endParaRPr lang="en-US" noProof="0" dirty="0"/>
        </a:p>
      </dgm:t>
    </dgm:pt>
    <dgm:pt modelId="{27F1DF2A-3E81-4DE3-9A15-8CE94B3E1A14}" type="pres">
      <dgm:prSet presAssocID="{0FADF722-74F8-4E41-BA28-8F6E6DC5C8AD}" presName="diagram" presStyleCnt="0">
        <dgm:presLayoutVars>
          <dgm:chPref val="1"/>
          <dgm:dir/>
          <dgm:animOne val="branch"/>
          <dgm:animLvl val="lvl"/>
          <dgm:resizeHandles val="exact"/>
        </dgm:presLayoutVars>
      </dgm:prSet>
      <dgm:spPr/>
    </dgm:pt>
    <dgm:pt modelId="{7D66C261-F314-42AD-83E3-058F001E627A}" type="pres">
      <dgm:prSet presAssocID="{807EAEC5-70A0-4CDA-8688-E438AE6E449B}" presName="root1" presStyleCnt="0"/>
      <dgm:spPr/>
    </dgm:pt>
    <dgm:pt modelId="{304BE0F2-BFF1-4A47-B627-EF0CE4A513FA}" type="pres">
      <dgm:prSet presAssocID="{807EAEC5-70A0-4CDA-8688-E438AE6E449B}" presName="LevelOneTextNode" presStyleLbl="node0" presStyleIdx="0" presStyleCnt="1">
        <dgm:presLayoutVars>
          <dgm:chPref val="3"/>
        </dgm:presLayoutVars>
      </dgm:prSet>
      <dgm:spPr/>
    </dgm:pt>
    <dgm:pt modelId="{C1A8DB15-B9FA-453E-949F-FE3CEDF0293A}" type="pres">
      <dgm:prSet presAssocID="{807EAEC5-70A0-4CDA-8688-E438AE6E449B}" presName="level2hierChild" presStyleCnt="0"/>
      <dgm:spPr/>
    </dgm:pt>
    <dgm:pt modelId="{DA0441E2-7616-454D-8F40-1C49C8D72313}" type="pres">
      <dgm:prSet presAssocID="{AD8E3CA2-8E50-4511-9E86-783EE8BB24D8}" presName="conn2-1" presStyleLbl="parChTrans1D2" presStyleIdx="0" presStyleCnt="2"/>
      <dgm:spPr/>
    </dgm:pt>
    <dgm:pt modelId="{652A27C2-8C2A-45C6-863E-A2FAF9FEFFE3}" type="pres">
      <dgm:prSet presAssocID="{AD8E3CA2-8E50-4511-9E86-783EE8BB24D8}" presName="connTx" presStyleLbl="parChTrans1D2" presStyleIdx="0" presStyleCnt="2"/>
      <dgm:spPr/>
    </dgm:pt>
    <dgm:pt modelId="{F35397F5-95F6-4D1F-BB87-17AFA4D492A3}" type="pres">
      <dgm:prSet presAssocID="{AD1A0B96-2545-4795-B573-C92E57F03817}" presName="root2" presStyleCnt="0"/>
      <dgm:spPr/>
    </dgm:pt>
    <dgm:pt modelId="{9F24400A-0A0F-46BB-8010-5EF04AF21DFF}" type="pres">
      <dgm:prSet presAssocID="{AD1A0B96-2545-4795-B573-C92E57F03817}" presName="LevelTwoTextNode" presStyleLbl="node2" presStyleIdx="0" presStyleCnt="2">
        <dgm:presLayoutVars>
          <dgm:chPref val="3"/>
        </dgm:presLayoutVars>
      </dgm:prSet>
      <dgm:spPr/>
    </dgm:pt>
    <dgm:pt modelId="{632D8620-0D6E-403D-96B4-7B74FACA43BC}" type="pres">
      <dgm:prSet presAssocID="{AD1A0B96-2545-4795-B573-C92E57F03817}" presName="level3hierChild" presStyleCnt="0"/>
      <dgm:spPr/>
    </dgm:pt>
    <dgm:pt modelId="{41A25ABE-4625-464C-9088-15EDD5C68287}" type="pres">
      <dgm:prSet presAssocID="{D7460F5C-0E76-4838-88DA-D199DCF2BEDA}" presName="conn2-1" presStyleLbl="parChTrans1D3" presStyleIdx="0" presStyleCnt="4"/>
      <dgm:spPr/>
    </dgm:pt>
    <dgm:pt modelId="{5E40D2EB-63EF-4181-8B25-792E6680ED98}" type="pres">
      <dgm:prSet presAssocID="{D7460F5C-0E76-4838-88DA-D199DCF2BEDA}" presName="connTx" presStyleLbl="parChTrans1D3" presStyleIdx="0" presStyleCnt="4"/>
      <dgm:spPr/>
    </dgm:pt>
    <dgm:pt modelId="{35750629-BEEE-49C1-8726-08781A2806B6}" type="pres">
      <dgm:prSet presAssocID="{FD6CBA84-DC45-4886-BDCC-ACE9CC1162CD}" presName="root2" presStyleCnt="0"/>
      <dgm:spPr/>
    </dgm:pt>
    <dgm:pt modelId="{19EA6C73-8633-410B-8BDB-C4CEF1317275}" type="pres">
      <dgm:prSet presAssocID="{FD6CBA84-DC45-4886-BDCC-ACE9CC1162CD}" presName="LevelTwoTextNode" presStyleLbl="node3" presStyleIdx="0" presStyleCnt="4">
        <dgm:presLayoutVars>
          <dgm:chPref val="3"/>
        </dgm:presLayoutVars>
      </dgm:prSet>
      <dgm:spPr/>
    </dgm:pt>
    <dgm:pt modelId="{5DDEB719-FB0A-43CF-B962-D3623DB4B4D2}" type="pres">
      <dgm:prSet presAssocID="{FD6CBA84-DC45-4886-BDCC-ACE9CC1162CD}" presName="level3hierChild" presStyleCnt="0"/>
      <dgm:spPr/>
    </dgm:pt>
    <dgm:pt modelId="{DBD342CB-E827-4BF9-AB95-BD8B916BB3AB}" type="pres">
      <dgm:prSet presAssocID="{36B8DBAB-FAE7-49C8-80A4-092856151338}" presName="conn2-1" presStyleLbl="parChTrans1D3" presStyleIdx="1" presStyleCnt="4"/>
      <dgm:spPr/>
    </dgm:pt>
    <dgm:pt modelId="{3DBFA801-8A1A-4BAB-9459-31C14E761596}" type="pres">
      <dgm:prSet presAssocID="{36B8DBAB-FAE7-49C8-80A4-092856151338}" presName="connTx" presStyleLbl="parChTrans1D3" presStyleIdx="1" presStyleCnt="4"/>
      <dgm:spPr/>
    </dgm:pt>
    <dgm:pt modelId="{8A415BCC-1CDE-4DAB-B53D-F45CC1883AF4}" type="pres">
      <dgm:prSet presAssocID="{CC398501-BB03-4685-915A-6EDE4626BAD6}" presName="root2" presStyleCnt="0"/>
      <dgm:spPr/>
    </dgm:pt>
    <dgm:pt modelId="{066C280C-847F-42C3-8E61-F6174E2A3FB4}" type="pres">
      <dgm:prSet presAssocID="{CC398501-BB03-4685-915A-6EDE4626BAD6}" presName="LevelTwoTextNode" presStyleLbl="node3" presStyleIdx="1" presStyleCnt="4">
        <dgm:presLayoutVars>
          <dgm:chPref val="3"/>
        </dgm:presLayoutVars>
      </dgm:prSet>
      <dgm:spPr/>
    </dgm:pt>
    <dgm:pt modelId="{9A7843EB-0EB8-4E21-B171-50306689BA35}" type="pres">
      <dgm:prSet presAssocID="{CC398501-BB03-4685-915A-6EDE4626BAD6}" presName="level3hierChild" presStyleCnt="0"/>
      <dgm:spPr/>
    </dgm:pt>
    <dgm:pt modelId="{BC481AC8-D2E6-4CDE-8BEE-488103B5772F}" type="pres">
      <dgm:prSet presAssocID="{7BEC5B7D-FF6D-4E08-BA18-E6562B7147F7}" presName="conn2-1" presStyleLbl="parChTrans1D4" presStyleIdx="0" presStyleCnt="5"/>
      <dgm:spPr/>
    </dgm:pt>
    <dgm:pt modelId="{FE7579D8-A473-4AB4-AD42-85BA538404BE}" type="pres">
      <dgm:prSet presAssocID="{7BEC5B7D-FF6D-4E08-BA18-E6562B7147F7}" presName="connTx" presStyleLbl="parChTrans1D4" presStyleIdx="0" presStyleCnt="5"/>
      <dgm:spPr/>
    </dgm:pt>
    <dgm:pt modelId="{05F50EE2-C7F8-43EF-B9F2-F518EA334D77}" type="pres">
      <dgm:prSet presAssocID="{862E5B81-50C6-45D8-862C-36FA4F537182}" presName="root2" presStyleCnt="0"/>
      <dgm:spPr/>
    </dgm:pt>
    <dgm:pt modelId="{C9BD232C-B31A-4781-B854-F61A87889BDF}" type="pres">
      <dgm:prSet presAssocID="{862E5B81-50C6-45D8-862C-36FA4F537182}" presName="LevelTwoTextNode" presStyleLbl="node4" presStyleIdx="0" presStyleCnt="5">
        <dgm:presLayoutVars>
          <dgm:chPref val="3"/>
        </dgm:presLayoutVars>
      </dgm:prSet>
      <dgm:spPr/>
    </dgm:pt>
    <dgm:pt modelId="{CA3147D1-E18E-4DC9-B581-165698629AF2}" type="pres">
      <dgm:prSet presAssocID="{862E5B81-50C6-45D8-862C-36FA4F537182}" presName="level3hierChild" presStyleCnt="0"/>
      <dgm:spPr/>
    </dgm:pt>
    <dgm:pt modelId="{33FC7E65-C5EA-41A8-8B31-FA570DD48051}" type="pres">
      <dgm:prSet presAssocID="{9CCAA068-1C4C-45AA-918D-F5C043694C92}" presName="conn2-1" presStyleLbl="parChTrans1D2" presStyleIdx="1" presStyleCnt="2"/>
      <dgm:spPr/>
    </dgm:pt>
    <dgm:pt modelId="{B95DB5FF-6F00-46DD-9E05-1EC8565B9C1F}" type="pres">
      <dgm:prSet presAssocID="{9CCAA068-1C4C-45AA-918D-F5C043694C92}" presName="connTx" presStyleLbl="parChTrans1D2" presStyleIdx="1" presStyleCnt="2"/>
      <dgm:spPr/>
    </dgm:pt>
    <dgm:pt modelId="{562BE5DA-E659-4D51-BEA0-CDBBBCF0E36F}" type="pres">
      <dgm:prSet presAssocID="{98517EA7-761A-4B2C-88DB-FBE570351256}" presName="root2" presStyleCnt="0"/>
      <dgm:spPr/>
    </dgm:pt>
    <dgm:pt modelId="{6DC3A6E5-45E6-4751-8FAF-54F0ACB888E6}" type="pres">
      <dgm:prSet presAssocID="{98517EA7-761A-4B2C-88DB-FBE570351256}" presName="LevelTwoTextNode" presStyleLbl="node2" presStyleIdx="1" presStyleCnt="2">
        <dgm:presLayoutVars>
          <dgm:chPref val="3"/>
        </dgm:presLayoutVars>
      </dgm:prSet>
      <dgm:spPr/>
    </dgm:pt>
    <dgm:pt modelId="{FF5DB4EE-072C-4697-8D4F-70908FBC2CFF}" type="pres">
      <dgm:prSet presAssocID="{98517EA7-761A-4B2C-88DB-FBE570351256}" presName="level3hierChild" presStyleCnt="0"/>
      <dgm:spPr/>
    </dgm:pt>
    <dgm:pt modelId="{3B1CCBE4-436D-4A38-BCFA-37923965110F}" type="pres">
      <dgm:prSet presAssocID="{E082518A-2DD3-4A4F-815D-4B5D69D57EE2}" presName="conn2-1" presStyleLbl="parChTrans1D3" presStyleIdx="2" presStyleCnt="4"/>
      <dgm:spPr/>
    </dgm:pt>
    <dgm:pt modelId="{7B67604C-898B-4F78-BCB0-5B0B2748F48B}" type="pres">
      <dgm:prSet presAssocID="{E082518A-2DD3-4A4F-815D-4B5D69D57EE2}" presName="connTx" presStyleLbl="parChTrans1D3" presStyleIdx="2" presStyleCnt="4"/>
      <dgm:spPr/>
    </dgm:pt>
    <dgm:pt modelId="{1BEED594-ABE8-4BB2-AD45-3307581931B0}" type="pres">
      <dgm:prSet presAssocID="{7AE83689-970C-4211-96A0-E036E3E7E0C4}" presName="root2" presStyleCnt="0"/>
      <dgm:spPr/>
    </dgm:pt>
    <dgm:pt modelId="{A11D63B7-246A-479C-AA41-2113077E2B24}" type="pres">
      <dgm:prSet presAssocID="{7AE83689-970C-4211-96A0-E036E3E7E0C4}" presName="LevelTwoTextNode" presStyleLbl="node3" presStyleIdx="2" presStyleCnt="4">
        <dgm:presLayoutVars>
          <dgm:chPref val="3"/>
        </dgm:presLayoutVars>
      </dgm:prSet>
      <dgm:spPr/>
    </dgm:pt>
    <dgm:pt modelId="{A3AEBAA8-E935-41D8-9925-A73BA7093181}" type="pres">
      <dgm:prSet presAssocID="{7AE83689-970C-4211-96A0-E036E3E7E0C4}" presName="level3hierChild" presStyleCnt="0"/>
      <dgm:spPr/>
    </dgm:pt>
    <dgm:pt modelId="{BB2FB424-BCCA-4D64-8E4C-144AA43FB42F}" type="pres">
      <dgm:prSet presAssocID="{F3B57610-7EDB-4F31-AB74-B1C7F61A9C49}" presName="conn2-1" presStyleLbl="parChTrans1D3" presStyleIdx="3" presStyleCnt="4"/>
      <dgm:spPr/>
    </dgm:pt>
    <dgm:pt modelId="{03F08EE2-7367-48C6-8A08-241FA0994B00}" type="pres">
      <dgm:prSet presAssocID="{F3B57610-7EDB-4F31-AB74-B1C7F61A9C49}" presName="connTx" presStyleLbl="parChTrans1D3" presStyleIdx="3" presStyleCnt="4"/>
      <dgm:spPr/>
    </dgm:pt>
    <dgm:pt modelId="{7237B3BC-09BB-43A7-A889-F579DB93DBD6}" type="pres">
      <dgm:prSet presAssocID="{878BEE2F-0576-4A85-BB48-3C86D7290A6E}" presName="root2" presStyleCnt="0"/>
      <dgm:spPr/>
    </dgm:pt>
    <dgm:pt modelId="{72BD8572-D81B-4789-9AC7-804E1602B397}" type="pres">
      <dgm:prSet presAssocID="{878BEE2F-0576-4A85-BB48-3C86D7290A6E}" presName="LevelTwoTextNode" presStyleLbl="node3" presStyleIdx="3" presStyleCnt="4">
        <dgm:presLayoutVars>
          <dgm:chPref val="3"/>
        </dgm:presLayoutVars>
      </dgm:prSet>
      <dgm:spPr/>
    </dgm:pt>
    <dgm:pt modelId="{EC9C163C-52EF-4AE2-8536-ECBA2EAD58D1}" type="pres">
      <dgm:prSet presAssocID="{878BEE2F-0576-4A85-BB48-3C86D7290A6E}" presName="level3hierChild" presStyleCnt="0"/>
      <dgm:spPr/>
    </dgm:pt>
    <dgm:pt modelId="{E1F3D8A5-DBD0-404C-B970-6CA385779095}" type="pres">
      <dgm:prSet presAssocID="{9E2829EC-6B20-4A56-8247-26D1B68B5277}" presName="conn2-1" presStyleLbl="parChTrans1D4" presStyleIdx="1" presStyleCnt="5"/>
      <dgm:spPr/>
    </dgm:pt>
    <dgm:pt modelId="{D3FD384C-87C6-40D1-AEE7-EB7E1FDAB19C}" type="pres">
      <dgm:prSet presAssocID="{9E2829EC-6B20-4A56-8247-26D1B68B5277}" presName="connTx" presStyleLbl="parChTrans1D4" presStyleIdx="1" presStyleCnt="5"/>
      <dgm:spPr/>
    </dgm:pt>
    <dgm:pt modelId="{771C34F2-CA45-4512-A000-346FC28FF917}" type="pres">
      <dgm:prSet presAssocID="{60E51514-3FE6-4082-9701-8B4F8964D57C}" presName="root2" presStyleCnt="0"/>
      <dgm:spPr/>
    </dgm:pt>
    <dgm:pt modelId="{4489A7C6-4F74-48AD-951D-8FDFFD7606AB}" type="pres">
      <dgm:prSet presAssocID="{60E51514-3FE6-4082-9701-8B4F8964D57C}" presName="LevelTwoTextNode" presStyleLbl="node4" presStyleIdx="1" presStyleCnt="5">
        <dgm:presLayoutVars>
          <dgm:chPref val="3"/>
        </dgm:presLayoutVars>
      </dgm:prSet>
      <dgm:spPr/>
    </dgm:pt>
    <dgm:pt modelId="{EFF62BE7-3425-48C3-9008-B3491C0B2A13}" type="pres">
      <dgm:prSet presAssocID="{60E51514-3FE6-4082-9701-8B4F8964D57C}" presName="level3hierChild" presStyleCnt="0"/>
      <dgm:spPr/>
    </dgm:pt>
    <dgm:pt modelId="{CAAA1662-D926-4851-8DD3-21A0F9A23937}" type="pres">
      <dgm:prSet presAssocID="{D01FA2E1-255E-4BC3-984C-5D4950232A2B}" presName="conn2-1" presStyleLbl="parChTrans1D4" presStyleIdx="2" presStyleCnt="5"/>
      <dgm:spPr/>
    </dgm:pt>
    <dgm:pt modelId="{B566BF7E-D4ED-4CB3-8216-D93A4A6C92F6}" type="pres">
      <dgm:prSet presAssocID="{D01FA2E1-255E-4BC3-984C-5D4950232A2B}" presName="connTx" presStyleLbl="parChTrans1D4" presStyleIdx="2" presStyleCnt="5"/>
      <dgm:spPr/>
    </dgm:pt>
    <dgm:pt modelId="{FDFA05B1-D7B1-4508-80C9-2ED74F5E4B3C}" type="pres">
      <dgm:prSet presAssocID="{F08B75AA-3575-48F0-8E53-C75BC8554495}" presName="root2" presStyleCnt="0"/>
      <dgm:spPr/>
    </dgm:pt>
    <dgm:pt modelId="{3C167A3D-0D61-41AE-847D-EF6E8B8C5F67}" type="pres">
      <dgm:prSet presAssocID="{F08B75AA-3575-48F0-8E53-C75BC8554495}" presName="LevelTwoTextNode" presStyleLbl="node4" presStyleIdx="2" presStyleCnt="5">
        <dgm:presLayoutVars>
          <dgm:chPref val="3"/>
        </dgm:presLayoutVars>
      </dgm:prSet>
      <dgm:spPr/>
    </dgm:pt>
    <dgm:pt modelId="{41A61B64-8FE1-46B9-A0EA-BFC461BE7262}" type="pres">
      <dgm:prSet presAssocID="{F08B75AA-3575-48F0-8E53-C75BC8554495}" presName="level3hierChild" presStyleCnt="0"/>
      <dgm:spPr/>
    </dgm:pt>
    <dgm:pt modelId="{3207F37A-7402-408B-B08E-8F73374FFFAD}" type="pres">
      <dgm:prSet presAssocID="{43DD5A4D-3962-454F-96AE-77C9B720930B}" presName="conn2-1" presStyleLbl="parChTrans1D4" presStyleIdx="3" presStyleCnt="5"/>
      <dgm:spPr/>
    </dgm:pt>
    <dgm:pt modelId="{075F70AA-105F-4531-A1AC-A0ACC6D52890}" type="pres">
      <dgm:prSet presAssocID="{43DD5A4D-3962-454F-96AE-77C9B720930B}" presName="connTx" presStyleLbl="parChTrans1D4" presStyleIdx="3" presStyleCnt="5"/>
      <dgm:spPr/>
    </dgm:pt>
    <dgm:pt modelId="{B7E88090-D160-4BC9-8BB4-A8AF554F9657}" type="pres">
      <dgm:prSet presAssocID="{1E36B2A5-10B8-46F5-8831-8653A32BD602}" presName="root2" presStyleCnt="0"/>
      <dgm:spPr/>
    </dgm:pt>
    <dgm:pt modelId="{47CD4B2C-D33F-498D-BCDC-24AE210C901F}" type="pres">
      <dgm:prSet presAssocID="{1E36B2A5-10B8-46F5-8831-8653A32BD602}" presName="LevelTwoTextNode" presStyleLbl="node4" presStyleIdx="3" presStyleCnt="5">
        <dgm:presLayoutVars>
          <dgm:chPref val="3"/>
        </dgm:presLayoutVars>
      </dgm:prSet>
      <dgm:spPr/>
    </dgm:pt>
    <dgm:pt modelId="{49BCB2A8-1DC3-426A-B0AD-B022A2B8274A}" type="pres">
      <dgm:prSet presAssocID="{1E36B2A5-10B8-46F5-8831-8653A32BD602}" presName="level3hierChild" presStyleCnt="0"/>
      <dgm:spPr/>
    </dgm:pt>
    <dgm:pt modelId="{4FA561D8-E405-499D-AAB4-6815811AB98B}" type="pres">
      <dgm:prSet presAssocID="{C8D165C0-E41D-4707-8122-0B47A0191193}" presName="conn2-1" presStyleLbl="parChTrans1D4" presStyleIdx="4" presStyleCnt="5"/>
      <dgm:spPr/>
    </dgm:pt>
    <dgm:pt modelId="{583F44E9-3ACC-4502-8F78-B3774C30A1B3}" type="pres">
      <dgm:prSet presAssocID="{C8D165C0-E41D-4707-8122-0B47A0191193}" presName="connTx" presStyleLbl="parChTrans1D4" presStyleIdx="4" presStyleCnt="5"/>
      <dgm:spPr/>
    </dgm:pt>
    <dgm:pt modelId="{D4691413-7BDF-4FE7-9187-8595CA0FAC3D}" type="pres">
      <dgm:prSet presAssocID="{5BF317BB-9EF3-4ECC-97A8-FB931339DD1D}" presName="root2" presStyleCnt="0"/>
      <dgm:spPr/>
    </dgm:pt>
    <dgm:pt modelId="{D1F9CB0B-4CB4-485C-9B9F-B4B42F25964D}" type="pres">
      <dgm:prSet presAssocID="{5BF317BB-9EF3-4ECC-97A8-FB931339DD1D}" presName="LevelTwoTextNode" presStyleLbl="node4" presStyleIdx="4" presStyleCnt="5">
        <dgm:presLayoutVars>
          <dgm:chPref val="3"/>
        </dgm:presLayoutVars>
      </dgm:prSet>
      <dgm:spPr/>
    </dgm:pt>
    <dgm:pt modelId="{CF597451-0DC9-4838-B8E2-E22ACE57AFC5}" type="pres">
      <dgm:prSet presAssocID="{5BF317BB-9EF3-4ECC-97A8-FB931339DD1D}" presName="level3hierChild" presStyleCnt="0"/>
      <dgm:spPr/>
    </dgm:pt>
  </dgm:ptLst>
  <dgm:cxnLst>
    <dgm:cxn modelId="{1F6E8D08-791D-4145-B077-3651E284DFB0}" type="presOf" srcId="{43DD5A4D-3962-454F-96AE-77C9B720930B}" destId="{075F70AA-105F-4531-A1AC-A0ACC6D52890}" srcOrd="1" destOrd="0" presId="urn:microsoft.com/office/officeart/2005/8/layout/hierarchy2"/>
    <dgm:cxn modelId="{DC223213-0951-453E-BF1E-17FD2861B3C0}" type="presOf" srcId="{D01FA2E1-255E-4BC3-984C-5D4950232A2B}" destId="{B566BF7E-D4ED-4CB3-8216-D93A4A6C92F6}" srcOrd="1" destOrd="0" presId="urn:microsoft.com/office/officeart/2005/8/layout/hierarchy2"/>
    <dgm:cxn modelId="{E8D0D515-481D-4277-90E4-DD897EA86771}" type="presOf" srcId="{7BEC5B7D-FF6D-4E08-BA18-E6562B7147F7}" destId="{FE7579D8-A473-4AB4-AD42-85BA538404BE}" srcOrd="1" destOrd="0" presId="urn:microsoft.com/office/officeart/2005/8/layout/hierarchy2"/>
    <dgm:cxn modelId="{931ABC1B-CB1E-4931-AB18-563A29DC4B91}" type="presOf" srcId="{E082518A-2DD3-4A4F-815D-4B5D69D57EE2}" destId="{7B67604C-898B-4F78-BCB0-5B0B2748F48B}" srcOrd="1" destOrd="0" presId="urn:microsoft.com/office/officeart/2005/8/layout/hierarchy2"/>
    <dgm:cxn modelId="{134A311C-3622-468B-B137-9B6FBAED39FD}" type="presOf" srcId="{862E5B81-50C6-45D8-862C-36FA4F537182}" destId="{C9BD232C-B31A-4781-B854-F61A87889BDF}" srcOrd="0" destOrd="0" presId="urn:microsoft.com/office/officeart/2005/8/layout/hierarchy2"/>
    <dgm:cxn modelId="{8545401E-C4F8-42FD-95D7-B3FA2FCC36C8}" type="presOf" srcId="{CC398501-BB03-4685-915A-6EDE4626BAD6}" destId="{066C280C-847F-42C3-8E61-F6174E2A3FB4}" srcOrd="0" destOrd="0" presId="urn:microsoft.com/office/officeart/2005/8/layout/hierarchy2"/>
    <dgm:cxn modelId="{BC54671F-9036-460B-B28F-9C5ADAA9B74C}" srcId="{807EAEC5-70A0-4CDA-8688-E438AE6E449B}" destId="{98517EA7-761A-4B2C-88DB-FBE570351256}" srcOrd="1" destOrd="0" parTransId="{9CCAA068-1C4C-45AA-918D-F5C043694C92}" sibTransId="{AA3329A9-138D-4247-817A-A2280C237958}"/>
    <dgm:cxn modelId="{6D5C3523-D211-4320-A244-C0EF0541ACE0}" type="presOf" srcId="{9CCAA068-1C4C-45AA-918D-F5C043694C92}" destId="{33FC7E65-C5EA-41A8-8B31-FA570DD48051}" srcOrd="0" destOrd="0" presId="urn:microsoft.com/office/officeart/2005/8/layout/hierarchy2"/>
    <dgm:cxn modelId="{394E5D36-C205-4E73-A6FC-ADFB1B639AD1}" srcId="{98517EA7-761A-4B2C-88DB-FBE570351256}" destId="{7AE83689-970C-4211-96A0-E036E3E7E0C4}" srcOrd="0" destOrd="0" parTransId="{E082518A-2DD3-4A4F-815D-4B5D69D57EE2}" sibTransId="{A65A6B5F-FA68-4A05-B1FB-82FF717FA1A2}"/>
    <dgm:cxn modelId="{B145EB45-5D55-4717-9E2C-0C31D2020027}" type="presOf" srcId="{878BEE2F-0576-4A85-BB48-3C86D7290A6E}" destId="{72BD8572-D81B-4789-9AC7-804E1602B397}" srcOrd="0" destOrd="0" presId="urn:microsoft.com/office/officeart/2005/8/layout/hierarchy2"/>
    <dgm:cxn modelId="{BEA9A666-A4B8-44F3-B02D-6C75676492E2}" type="presOf" srcId="{5BF317BB-9EF3-4ECC-97A8-FB931339DD1D}" destId="{D1F9CB0B-4CB4-485C-9B9F-B4B42F25964D}" srcOrd="0" destOrd="0" presId="urn:microsoft.com/office/officeart/2005/8/layout/hierarchy2"/>
    <dgm:cxn modelId="{3A05986A-F9A5-445B-93F3-F1679D4A5503}" srcId="{98517EA7-761A-4B2C-88DB-FBE570351256}" destId="{878BEE2F-0576-4A85-BB48-3C86D7290A6E}" srcOrd="1" destOrd="0" parTransId="{F3B57610-7EDB-4F31-AB74-B1C7F61A9C49}" sibTransId="{E8AFD34E-6ACD-4234-816B-EDD17D639233}"/>
    <dgm:cxn modelId="{4B0E956B-34A6-438C-8612-230E76F76F7E}" srcId="{AD1A0B96-2545-4795-B573-C92E57F03817}" destId="{FD6CBA84-DC45-4886-BDCC-ACE9CC1162CD}" srcOrd="0" destOrd="0" parTransId="{D7460F5C-0E76-4838-88DA-D199DCF2BEDA}" sibTransId="{A7B46781-2EA6-4D10-8428-FA8048BBDF07}"/>
    <dgm:cxn modelId="{5E41616C-BF22-4F3C-84CB-1B035C81A070}" type="presOf" srcId="{0FADF722-74F8-4E41-BA28-8F6E6DC5C8AD}" destId="{27F1DF2A-3E81-4DE3-9A15-8CE94B3E1A14}" srcOrd="0" destOrd="0" presId="urn:microsoft.com/office/officeart/2005/8/layout/hierarchy2"/>
    <dgm:cxn modelId="{71901C6D-429C-490D-8B0D-007EEDE30417}" type="presOf" srcId="{AD1A0B96-2545-4795-B573-C92E57F03817}" destId="{9F24400A-0A0F-46BB-8010-5EF04AF21DFF}" srcOrd="0" destOrd="0" presId="urn:microsoft.com/office/officeart/2005/8/layout/hierarchy2"/>
    <dgm:cxn modelId="{E1080D4E-42FC-44B9-9695-72F824BABD07}" type="presOf" srcId="{98517EA7-761A-4B2C-88DB-FBE570351256}" destId="{6DC3A6E5-45E6-4751-8FAF-54F0ACB888E6}" srcOrd="0" destOrd="0" presId="urn:microsoft.com/office/officeart/2005/8/layout/hierarchy2"/>
    <dgm:cxn modelId="{3BBADC50-99DD-423A-A07F-A1112D2DE591}" type="presOf" srcId="{9CCAA068-1C4C-45AA-918D-F5C043694C92}" destId="{B95DB5FF-6F00-46DD-9E05-1EC8565B9C1F}" srcOrd="1" destOrd="0" presId="urn:microsoft.com/office/officeart/2005/8/layout/hierarchy2"/>
    <dgm:cxn modelId="{5707BD51-7CF4-4494-898B-57426D40B596}" srcId="{878BEE2F-0576-4A85-BB48-3C86D7290A6E}" destId="{60E51514-3FE6-4082-9701-8B4F8964D57C}" srcOrd="0" destOrd="0" parTransId="{9E2829EC-6B20-4A56-8247-26D1B68B5277}" sibTransId="{01B1B1C6-0FDE-47D7-BD1E-2E3363B7D763}"/>
    <dgm:cxn modelId="{58147177-5C17-471D-A43C-6ED9D195F157}" type="presOf" srcId="{F3B57610-7EDB-4F31-AB74-B1C7F61A9C49}" destId="{BB2FB424-BCCA-4D64-8E4C-144AA43FB42F}" srcOrd="0" destOrd="0" presId="urn:microsoft.com/office/officeart/2005/8/layout/hierarchy2"/>
    <dgm:cxn modelId="{602FFF7B-3079-4FA1-94CF-40DE974E5A1A}" type="presOf" srcId="{60E51514-3FE6-4082-9701-8B4F8964D57C}" destId="{4489A7C6-4F74-48AD-951D-8FDFFD7606AB}" srcOrd="0" destOrd="0" presId="urn:microsoft.com/office/officeart/2005/8/layout/hierarchy2"/>
    <dgm:cxn modelId="{A683EF8D-B892-4BDB-A6E4-25C228545992}" srcId="{CC398501-BB03-4685-915A-6EDE4626BAD6}" destId="{862E5B81-50C6-45D8-862C-36FA4F537182}" srcOrd="0" destOrd="0" parTransId="{7BEC5B7D-FF6D-4E08-BA18-E6562B7147F7}" sibTransId="{FD1F7AF9-5063-4FBD-B3AD-ED153A949D36}"/>
    <dgm:cxn modelId="{0ABAC594-1DE1-4822-A38B-9CE3394910E9}" srcId="{F08B75AA-3575-48F0-8E53-C75BC8554495}" destId="{1E36B2A5-10B8-46F5-8831-8653A32BD602}" srcOrd="0" destOrd="0" parTransId="{43DD5A4D-3962-454F-96AE-77C9B720930B}" sibTransId="{C864A506-5651-4F33-850D-BE8ADAE5D0AB}"/>
    <dgm:cxn modelId="{0797D798-A57E-4090-94EA-00A6BB8F91C8}" type="presOf" srcId="{1E36B2A5-10B8-46F5-8831-8653A32BD602}" destId="{47CD4B2C-D33F-498D-BCDC-24AE210C901F}" srcOrd="0" destOrd="0" presId="urn:microsoft.com/office/officeart/2005/8/layout/hierarchy2"/>
    <dgm:cxn modelId="{D969199C-19B8-44EB-9071-37768EBE0F5F}" type="presOf" srcId="{F3B57610-7EDB-4F31-AB74-B1C7F61A9C49}" destId="{03F08EE2-7367-48C6-8A08-241FA0994B00}" srcOrd="1" destOrd="0" presId="urn:microsoft.com/office/officeart/2005/8/layout/hierarchy2"/>
    <dgm:cxn modelId="{CE9BDA9E-07F4-4CB1-8728-774671CFC557}" type="presOf" srcId="{C8D165C0-E41D-4707-8122-0B47A0191193}" destId="{4FA561D8-E405-499D-AAB4-6815811AB98B}" srcOrd="0" destOrd="0" presId="urn:microsoft.com/office/officeart/2005/8/layout/hierarchy2"/>
    <dgm:cxn modelId="{B87CA6A4-DDFD-4D91-87CF-409DFB9457A1}" type="presOf" srcId="{36B8DBAB-FAE7-49C8-80A4-092856151338}" destId="{DBD342CB-E827-4BF9-AB95-BD8B916BB3AB}" srcOrd="0" destOrd="0" presId="urn:microsoft.com/office/officeart/2005/8/layout/hierarchy2"/>
    <dgm:cxn modelId="{080ECCA6-1A51-481F-AD99-32AE1826CAF8}" srcId="{807EAEC5-70A0-4CDA-8688-E438AE6E449B}" destId="{AD1A0B96-2545-4795-B573-C92E57F03817}" srcOrd="0" destOrd="0" parTransId="{AD8E3CA2-8E50-4511-9E86-783EE8BB24D8}" sibTransId="{B182CEE3-30D2-4881-B2E8-E87B45C94128}"/>
    <dgm:cxn modelId="{AEE75FA7-D0BF-4774-988F-D85EBAC08BC8}" type="presOf" srcId="{D7460F5C-0E76-4838-88DA-D199DCF2BEDA}" destId="{41A25ABE-4625-464C-9088-15EDD5C68287}" srcOrd="0" destOrd="0" presId="urn:microsoft.com/office/officeart/2005/8/layout/hierarchy2"/>
    <dgm:cxn modelId="{4270D3AA-1984-40E8-B254-CB1A2BCCC20E}" type="presOf" srcId="{AD8E3CA2-8E50-4511-9E86-783EE8BB24D8}" destId="{652A27C2-8C2A-45C6-863E-A2FAF9FEFFE3}" srcOrd="1" destOrd="0" presId="urn:microsoft.com/office/officeart/2005/8/layout/hierarchy2"/>
    <dgm:cxn modelId="{21472FAF-28D8-4A96-925C-68C7F8E37EE6}" type="presOf" srcId="{F08B75AA-3575-48F0-8E53-C75BC8554495}" destId="{3C167A3D-0D61-41AE-847D-EF6E8B8C5F67}" srcOrd="0" destOrd="0" presId="urn:microsoft.com/office/officeart/2005/8/layout/hierarchy2"/>
    <dgm:cxn modelId="{04343CB0-C708-4F5F-84B0-619855D530BC}" type="presOf" srcId="{FD6CBA84-DC45-4886-BDCC-ACE9CC1162CD}" destId="{19EA6C73-8633-410B-8BDB-C4CEF1317275}" srcOrd="0" destOrd="0" presId="urn:microsoft.com/office/officeart/2005/8/layout/hierarchy2"/>
    <dgm:cxn modelId="{95C60CB2-3C20-4BEA-A9CD-DBADF7ACD8BF}" type="presOf" srcId="{43DD5A4D-3962-454F-96AE-77C9B720930B}" destId="{3207F37A-7402-408B-B08E-8F73374FFFAD}" srcOrd="0" destOrd="0" presId="urn:microsoft.com/office/officeart/2005/8/layout/hierarchy2"/>
    <dgm:cxn modelId="{FF8352BC-D8FD-4802-97D6-0091C599AADE}" type="presOf" srcId="{36B8DBAB-FAE7-49C8-80A4-092856151338}" destId="{3DBFA801-8A1A-4BAB-9459-31C14E761596}" srcOrd="1" destOrd="0" presId="urn:microsoft.com/office/officeart/2005/8/layout/hierarchy2"/>
    <dgm:cxn modelId="{3DF8D5BC-1A8A-4AD8-8FD7-CC16F6D0882E}" type="presOf" srcId="{AD8E3CA2-8E50-4511-9E86-783EE8BB24D8}" destId="{DA0441E2-7616-454D-8F40-1C49C8D72313}" srcOrd="0" destOrd="0" presId="urn:microsoft.com/office/officeart/2005/8/layout/hierarchy2"/>
    <dgm:cxn modelId="{EA1838C9-B741-4FBD-8356-F866905DEAAC}" type="presOf" srcId="{9E2829EC-6B20-4A56-8247-26D1B68B5277}" destId="{E1F3D8A5-DBD0-404C-B970-6CA385779095}" srcOrd="0" destOrd="0" presId="urn:microsoft.com/office/officeart/2005/8/layout/hierarchy2"/>
    <dgm:cxn modelId="{0DA485CE-7A4F-495F-8DD2-B600F9E3B497}" type="presOf" srcId="{D7460F5C-0E76-4838-88DA-D199DCF2BEDA}" destId="{5E40D2EB-63EF-4181-8B25-792E6680ED98}" srcOrd="1" destOrd="0" presId="urn:microsoft.com/office/officeart/2005/8/layout/hierarchy2"/>
    <dgm:cxn modelId="{EDE382D3-BB73-427E-800F-B1E190E734F3}" type="presOf" srcId="{C8D165C0-E41D-4707-8122-0B47A0191193}" destId="{583F44E9-3ACC-4502-8F78-B3774C30A1B3}" srcOrd="1" destOrd="0" presId="urn:microsoft.com/office/officeart/2005/8/layout/hierarchy2"/>
    <dgm:cxn modelId="{7E3B2BD5-CDCE-48FD-B04B-89489BABCEED}" type="presOf" srcId="{E082518A-2DD3-4A4F-815D-4B5D69D57EE2}" destId="{3B1CCBE4-436D-4A38-BCFA-37923965110F}" srcOrd="0" destOrd="0" presId="urn:microsoft.com/office/officeart/2005/8/layout/hierarchy2"/>
    <dgm:cxn modelId="{286CD4DD-6EC8-4837-97A0-5782D18C0D0B}" type="presOf" srcId="{7BEC5B7D-FF6D-4E08-BA18-E6562B7147F7}" destId="{BC481AC8-D2E6-4CDE-8BEE-488103B5772F}" srcOrd="0" destOrd="0" presId="urn:microsoft.com/office/officeart/2005/8/layout/hierarchy2"/>
    <dgm:cxn modelId="{509BE5DF-59B5-434F-80BE-2C50F6192B97}" type="presOf" srcId="{9E2829EC-6B20-4A56-8247-26D1B68B5277}" destId="{D3FD384C-87C6-40D1-AEE7-EB7E1FDAB19C}" srcOrd="1" destOrd="0" presId="urn:microsoft.com/office/officeart/2005/8/layout/hierarchy2"/>
    <dgm:cxn modelId="{1A5940E0-47EE-4CF1-865A-711227177047}" type="presOf" srcId="{7AE83689-970C-4211-96A0-E036E3E7E0C4}" destId="{A11D63B7-246A-479C-AA41-2113077E2B24}" srcOrd="0" destOrd="0" presId="urn:microsoft.com/office/officeart/2005/8/layout/hierarchy2"/>
    <dgm:cxn modelId="{74CD0AEC-0067-4A6F-BCD1-77CF78A5EAFA}" srcId="{F08B75AA-3575-48F0-8E53-C75BC8554495}" destId="{5BF317BB-9EF3-4ECC-97A8-FB931339DD1D}" srcOrd="1" destOrd="0" parTransId="{C8D165C0-E41D-4707-8122-0B47A0191193}" sibTransId="{3FE0A80F-12BE-4B54-A3F7-201D4764BF4A}"/>
    <dgm:cxn modelId="{018B94EC-D7B0-4A90-BF87-9FCF2DEE33DE}" srcId="{878BEE2F-0576-4A85-BB48-3C86D7290A6E}" destId="{F08B75AA-3575-48F0-8E53-C75BC8554495}" srcOrd="1" destOrd="0" parTransId="{D01FA2E1-255E-4BC3-984C-5D4950232A2B}" sibTransId="{393848DA-020E-4BC1-A1A2-86D8820C69ED}"/>
    <dgm:cxn modelId="{9DCC8CEF-85EF-40FF-B9AB-27207B76E879}" srcId="{AD1A0B96-2545-4795-B573-C92E57F03817}" destId="{CC398501-BB03-4685-915A-6EDE4626BAD6}" srcOrd="1" destOrd="0" parTransId="{36B8DBAB-FAE7-49C8-80A4-092856151338}" sibTransId="{1C919424-655A-4309-AAA4-03A63748414C}"/>
    <dgm:cxn modelId="{8E73F4F3-1E64-4842-8D6D-6AC3872E70C7}" type="presOf" srcId="{807EAEC5-70A0-4CDA-8688-E438AE6E449B}" destId="{304BE0F2-BFF1-4A47-B627-EF0CE4A513FA}" srcOrd="0" destOrd="0" presId="urn:microsoft.com/office/officeart/2005/8/layout/hierarchy2"/>
    <dgm:cxn modelId="{3CCE1FF6-6996-4AF1-979B-35DA7845D148}" srcId="{0FADF722-74F8-4E41-BA28-8F6E6DC5C8AD}" destId="{807EAEC5-70A0-4CDA-8688-E438AE6E449B}" srcOrd="0" destOrd="0" parTransId="{9AA0552A-8A8C-4808-A37D-C1C13295562F}" sibTransId="{EF5F7CDB-42D3-4F07-87F4-20173B13C99A}"/>
    <dgm:cxn modelId="{097755FD-ABED-4EBD-903D-FED51DCD3A0F}" type="presOf" srcId="{D01FA2E1-255E-4BC3-984C-5D4950232A2B}" destId="{CAAA1662-D926-4851-8DD3-21A0F9A23937}" srcOrd="0" destOrd="0" presId="urn:microsoft.com/office/officeart/2005/8/layout/hierarchy2"/>
    <dgm:cxn modelId="{3BA283D5-7C89-46BF-AE24-81061C009E53}" type="presParOf" srcId="{27F1DF2A-3E81-4DE3-9A15-8CE94B3E1A14}" destId="{7D66C261-F314-42AD-83E3-058F001E627A}" srcOrd="0" destOrd="0" presId="urn:microsoft.com/office/officeart/2005/8/layout/hierarchy2"/>
    <dgm:cxn modelId="{A13827EE-5EAC-4E87-B37C-493214871522}" type="presParOf" srcId="{7D66C261-F314-42AD-83E3-058F001E627A}" destId="{304BE0F2-BFF1-4A47-B627-EF0CE4A513FA}" srcOrd="0" destOrd="0" presId="urn:microsoft.com/office/officeart/2005/8/layout/hierarchy2"/>
    <dgm:cxn modelId="{8DE4F1B5-F5EA-42D0-91A7-9A5D41A84940}" type="presParOf" srcId="{7D66C261-F314-42AD-83E3-058F001E627A}" destId="{C1A8DB15-B9FA-453E-949F-FE3CEDF0293A}" srcOrd="1" destOrd="0" presId="urn:microsoft.com/office/officeart/2005/8/layout/hierarchy2"/>
    <dgm:cxn modelId="{CD912D39-EEB6-4677-9CBF-A9FBE4A0EB35}" type="presParOf" srcId="{C1A8DB15-B9FA-453E-949F-FE3CEDF0293A}" destId="{DA0441E2-7616-454D-8F40-1C49C8D72313}" srcOrd="0" destOrd="0" presId="urn:microsoft.com/office/officeart/2005/8/layout/hierarchy2"/>
    <dgm:cxn modelId="{9085D13B-2F2F-4079-9BC4-ED8E144D053D}" type="presParOf" srcId="{DA0441E2-7616-454D-8F40-1C49C8D72313}" destId="{652A27C2-8C2A-45C6-863E-A2FAF9FEFFE3}" srcOrd="0" destOrd="0" presId="urn:microsoft.com/office/officeart/2005/8/layout/hierarchy2"/>
    <dgm:cxn modelId="{E3565C56-38E0-4722-A975-933655E74956}" type="presParOf" srcId="{C1A8DB15-B9FA-453E-949F-FE3CEDF0293A}" destId="{F35397F5-95F6-4D1F-BB87-17AFA4D492A3}" srcOrd="1" destOrd="0" presId="urn:microsoft.com/office/officeart/2005/8/layout/hierarchy2"/>
    <dgm:cxn modelId="{F86A5A56-FB59-4565-B709-B0C321F7FC75}" type="presParOf" srcId="{F35397F5-95F6-4D1F-BB87-17AFA4D492A3}" destId="{9F24400A-0A0F-46BB-8010-5EF04AF21DFF}" srcOrd="0" destOrd="0" presId="urn:microsoft.com/office/officeart/2005/8/layout/hierarchy2"/>
    <dgm:cxn modelId="{363725DB-A176-42D8-B4B8-7DC8D756A569}" type="presParOf" srcId="{F35397F5-95F6-4D1F-BB87-17AFA4D492A3}" destId="{632D8620-0D6E-403D-96B4-7B74FACA43BC}" srcOrd="1" destOrd="0" presId="urn:microsoft.com/office/officeart/2005/8/layout/hierarchy2"/>
    <dgm:cxn modelId="{6939E94D-06E0-44FD-9BC5-4A617DA51028}" type="presParOf" srcId="{632D8620-0D6E-403D-96B4-7B74FACA43BC}" destId="{41A25ABE-4625-464C-9088-15EDD5C68287}" srcOrd="0" destOrd="0" presId="urn:microsoft.com/office/officeart/2005/8/layout/hierarchy2"/>
    <dgm:cxn modelId="{6877BAF0-D885-488E-BEE8-331E97301A34}" type="presParOf" srcId="{41A25ABE-4625-464C-9088-15EDD5C68287}" destId="{5E40D2EB-63EF-4181-8B25-792E6680ED98}" srcOrd="0" destOrd="0" presId="urn:microsoft.com/office/officeart/2005/8/layout/hierarchy2"/>
    <dgm:cxn modelId="{7AA3053E-176C-4100-A779-8B52CB5E4C70}" type="presParOf" srcId="{632D8620-0D6E-403D-96B4-7B74FACA43BC}" destId="{35750629-BEEE-49C1-8726-08781A2806B6}" srcOrd="1" destOrd="0" presId="urn:microsoft.com/office/officeart/2005/8/layout/hierarchy2"/>
    <dgm:cxn modelId="{5DBFD002-A442-4623-BC68-56E0733CAB68}" type="presParOf" srcId="{35750629-BEEE-49C1-8726-08781A2806B6}" destId="{19EA6C73-8633-410B-8BDB-C4CEF1317275}" srcOrd="0" destOrd="0" presId="urn:microsoft.com/office/officeart/2005/8/layout/hierarchy2"/>
    <dgm:cxn modelId="{061A4157-9363-491A-AA14-D5BDFFD5F689}" type="presParOf" srcId="{35750629-BEEE-49C1-8726-08781A2806B6}" destId="{5DDEB719-FB0A-43CF-B962-D3623DB4B4D2}" srcOrd="1" destOrd="0" presId="urn:microsoft.com/office/officeart/2005/8/layout/hierarchy2"/>
    <dgm:cxn modelId="{CCB6DA52-AB32-4BEB-884B-1162FA4395EF}" type="presParOf" srcId="{632D8620-0D6E-403D-96B4-7B74FACA43BC}" destId="{DBD342CB-E827-4BF9-AB95-BD8B916BB3AB}" srcOrd="2" destOrd="0" presId="urn:microsoft.com/office/officeart/2005/8/layout/hierarchy2"/>
    <dgm:cxn modelId="{43394396-3AC4-427B-B4CC-10F00970C93B}" type="presParOf" srcId="{DBD342CB-E827-4BF9-AB95-BD8B916BB3AB}" destId="{3DBFA801-8A1A-4BAB-9459-31C14E761596}" srcOrd="0" destOrd="0" presId="urn:microsoft.com/office/officeart/2005/8/layout/hierarchy2"/>
    <dgm:cxn modelId="{7AA0A8EC-5524-452B-B08C-46536396334D}" type="presParOf" srcId="{632D8620-0D6E-403D-96B4-7B74FACA43BC}" destId="{8A415BCC-1CDE-4DAB-B53D-F45CC1883AF4}" srcOrd="3" destOrd="0" presId="urn:microsoft.com/office/officeart/2005/8/layout/hierarchy2"/>
    <dgm:cxn modelId="{1AC896C7-15FE-4317-B039-57C24D11C002}" type="presParOf" srcId="{8A415BCC-1CDE-4DAB-B53D-F45CC1883AF4}" destId="{066C280C-847F-42C3-8E61-F6174E2A3FB4}" srcOrd="0" destOrd="0" presId="urn:microsoft.com/office/officeart/2005/8/layout/hierarchy2"/>
    <dgm:cxn modelId="{CFC6A8C5-3CE1-4FAD-BD32-15714E05F2B5}" type="presParOf" srcId="{8A415BCC-1CDE-4DAB-B53D-F45CC1883AF4}" destId="{9A7843EB-0EB8-4E21-B171-50306689BA35}" srcOrd="1" destOrd="0" presId="urn:microsoft.com/office/officeart/2005/8/layout/hierarchy2"/>
    <dgm:cxn modelId="{9BE2B99E-BB93-4ACD-B325-FF879FC649B7}" type="presParOf" srcId="{9A7843EB-0EB8-4E21-B171-50306689BA35}" destId="{BC481AC8-D2E6-4CDE-8BEE-488103B5772F}" srcOrd="0" destOrd="0" presId="urn:microsoft.com/office/officeart/2005/8/layout/hierarchy2"/>
    <dgm:cxn modelId="{A0A153D4-F2C4-455D-ABD9-75684B770DDD}" type="presParOf" srcId="{BC481AC8-D2E6-4CDE-8BEE-488103B5772F}" destId="{FE7579D8-A473-4AB4-AD42-85BA538404BE}" srcOrd="0" destOrd="0" presId="urn:microsoft.com/office/officeart/2005/8/layout/hierarchy2"/>
    <dgm:cxn modelId="{44A840BD-10D9-4230-82C8-772ACC530AA0}" type="presParOf" srcId="{9A7843EB-0EB8-4E21-B171-50306689BA35}" destId="{05F50EE2-C7F8-43EF-B9F2-F518EA334D77}" srcOrd="1" destOrd="0" presId="urn:microsoft.com/office/officeart/2005/8/layout/hierarchy2"/>
    <dgm:cxn modelId="{EE8EDDBC-D7EE-494D-8C16-C81B24EA7753}" type="presParOf" srcId="{05F50EE2-C7F8-43EF-B9F2-F518EA334D77}" destId="{C9BD232C-B31A-4781-B854-F61A87889BDF}" srcOrd="0" destOrd="0" presId="urn:microsoft.com/office/officeart/2005/8/layout/hierarchy2"/>
    <dgm:cxn modelId="{B3CFDBA4-D833-427D-9756-C3BE67D8CBD9}" type="presParOf" srcId="{05F50EE2-C7F8-43EF-B9F2-F518EA334D77}" destId="{CA3147D1-E18E-4DC9-B581-165698629AF2}" srcOrd="1" destOrd="0" presId="urn:microsoft.com/office/officeart/2005/8/layout/hierarchy2"/>
    <dgm:cxn modelId="{DB006CC8-99F6-4B1E-BB79-CDDEB847ABEE}" type="presParOf" srcId="{C1A8DB15-B9FA-453E-949F-FE3CEDF0293A}" destId="{33FC7E65-C5EA-41A8-8B31-FA570DD48051}" srcOrd="2" destOrd="0" presId="urn:microsoft.com/office/officeart/2005/8/layout/hierarchy2"/>
    <dgm:cxn modelId="{320A8118-1156-4324-A24A-E7C9EAEE0743}" type="presParOf" srcId="{33FC7E65-C5EA-41A8-8B31-FA570DD48051}" destId="{B95DB5FF-6F00-46DD-9E05-1EC8565B9C1F}" srcOrd="0" destOrd="0" presId="urn:microsoft.com/office/officeart/2005/8/layout/hierarchy2"/>
    <dgm:cxn modelId="{62D0BD5E-EA55-4BA1-9794-4D66483D4BCE}" type="presParOf" srcId="{C1A8DB15-B9FA-453E-949F-FE3CEDF0293A}" destId="{562BE5DA-E659-4D51-BEA0-CDBBBCF0E36F}" srcOrd="3" destOrd="0" presId="urn:microsoft.com/office/officeart/2005/8/layout/hierarchy2"/>
    <dgm:cxn modelId="{AFE890E6-EAD0-4341-80CB-0B78B21C877D}" type="presParOf" srcId="{562BE5DA-E659-4D51-BEA0-CDBBBCF0E36F}" destId="{6DC3A6E5-45E6-4751-8FAF-54F0ACB888E6}" srcOrd="0" destOrd="0" presId="urn:microsoft.com/office/officeart/2005/8/layout/hierarchy2"/>
    <dgm:cxn modelId="{AA1FAC16-044D-4CA5-B0F2-C9C21A2D8A13}" type="presParOf" srcId="{562BE5DA-E659-4D51-BEA0-CDBBBCF0E36F}" destId="{FF5DB4EE-072C-4697-8D4F-70908FBC2CFF}" srcOrd="1" destOrd="0" presId="urn:microsoft.com/office/officeart/2005/8/layout/hierarchy2"/>
    <dgm:cxn modelId="{AF26CCEF-65B4-4C09-90A6-D117B1A1C504}" type="presParOf" srcId="{FF5DB4EE-072C-4697-8D4F-70908FBC2CFF}" destId="{3B1CCBE4-436D-4A38-BCFA-37923965110F}" srcOrd="0" destOrd="0" presId="urn:microsoft.com/office/officeart/2005/8/layout/hierarchy2"/>
    <dgm:cxn modelId="{ED9E007F-FE31-455E-9B98-FB97579DF6AA}" type="presParOf" srcId="{3B1CCBE4-436D-4A38-BCFA-37923965110F}" destId="{7B67604C-898B-4F78-BCB0-5B0B2748F48B}" srcOrd="0" destOrd="0" presId="urn:microsoft.com/office/officeart/2005/8/layout/hierarchy2"/>
    <dgm:cxn modelId="{AD5AD72D-F119-4D3C-87A2-B7AA527E54C1}" type="presParOf" srcId="{FF5DB4EE-072C-4697-8D4F-70908FBC2CFF}" destId="{1BEED594-ABE8-4BB2-AD45-3307581931B0}" srcOrd="1" destOrd="0" presId="urn:microsoft.com/office/officeart/2005/8/layout/hierarchy2"/>
    <dgm:cxn modelId="{BDB039C8-095A-4AEE-A474-FDF56176A264}" type="presParOf" srcId="{1BEED594-ABE8-4BB2-AD45-3307581931B0}" destId="{A11D63B7-246A-479C-AA41-2113077E2B24}" srcOrd="0" destOrd="0" presId="urn:microsoft.com/office/officeart/2005/8/layout/hierarchy2"/>
    <dgm:cxn modelId="{206AED7A-290F-4B4E-85F7-F1430AE121C1}" type="presParOf" srcId="{1BEED594-ABE8-4BB2-AD45-3307581931B0}" destId="{A3AEBAA8-E935-41D8-9925-A73BA7093181}" srcOrd="1" destOrd="0" presId="urn:microsoft.com/office/officeart/2005/8/layout/hierarchy2"/>
    <dgm:cxn modelId="{A2697E02-F684-4524-BFFB-8C2B489BF657}" type="presParOf" srcId="{FF5DB4EE-072C-4697-8D4F-70908FBC2CFF}" destId="{BB2FB424-BCCA-4D64-8E4C-144AA43FB42F}" srcOrd="2" destOrd="0" presId="urn:microsoft.com/office/officeart/2005/8/layout/hierarchy2"/>
    <dgm:cxn modelId="{E4F78935-B2AD-4910-94C9-C93329D9BBA3}" type="presParOf" srcId="{BB2FB424-BCCA-4D64-8E4C-144AA43FB42F}" destId="{03F08EE2-7367-48C6-8A08-241FA0994B00}" srcOrd="0" destOrd="0" presId="urn:microsoft.com/office/officeart/2005/8/layout/hierarchy2"/>
    <dgm:cxn modelId="{BF322110-DA46-4429-B945-60440609F7D3}" type="presParOf" srcId="{FF5DB4EE-072C-4697-8D4F-70908FBC2CFF}" destId="{7237B3BC-09BB-43A7-A889-F579DB93DBD6}" srcOrd="3" destOrd="0" presId="urn:microsoft.com/office/officeart/2005/8/layout/hierarchy2"/>
    <dgm:cxn modelId="{CE4CF15E-2307-48E4-8B8C-256FB8E93142}" type="presParOf" srcId="{7237B3BC-09BB-43A7-A889-F579DB93DBD6}" destId="{72BD8572-D81B-4789-9AC7-804E1602B397}" srcOrd="0" destOrd="0" presId="urn:microsoft.com/office/officeart/2005/8/layout/hierarchy2"/>
    <dgm:cxn modelId="{15C6099D-8A2D-4DDC-8F93-6932F90A92F6}" type="presParOf" srcId="{7237B3BC-09BB-43A7-A889-F579DB93DBD6}" destId="{EC9C163C-52EF-4AE2-8536-ECBA2EAD58D1}" srcOrd="1" destOrd="0" presId="urn:microsoft.com/office/officeart/2005/8/layout/hierarchy2"/>
    <dgm:cxn modelId="{08FC6C94-CF5D-40ED-ACA6-EAD9EE783EE9}" type="presParOf" srcId="{EC9C163C-52EF-4AE2-8536-ECBA2EAD58D1}" destId="{E1F3D8A5-DBD0-404C-B970-6CA385779095}" srcOrd="0" destOrd="0" presId="urn:microsoft.com/office/officeart/2005/8/layout/hierarchy2"/>
    <dgm:cxn modelId="{463D269A-4A54-4988-A3CC-BF5572A94C5F}" type="presParOf" srcId="{E1F3D8A5-DBD0-404C-B970-6CA385779095}" destId="{D3FD384C-87C6-40D1-AEE7-EB7E1FDAB19C}" srcOrd="0" destOrd="0" presId="urn:microsoft.com/office/officeart/2005/8/layout/hierarchy2"/>
    <dgm:cxn modelId="{CF4CADBA-67B7-4D4A-942C-C48F317D1BB8}" type="presParOf" srcId="{EC9C163C-52EF-4AE2-8536-ECBA2EAD58D1}" destId="{771C34F2-CA45-4512-A000-346FC28FF917}" srcOrd="1" destOrd="0" presId="urn:microsoft.com/office/officeart/2005/8/layout/hierarchy2"/>
    <dgm:cxn modelId="{E3D59C25-29BD-4752-951E-F1E82E9A73D6}" type="presParOf" srcId="{771C34F2-CA45-4512-A000-346FC28FF917}" destId="{4489A7C6-4F74-48AD-951D-8FDFFD7606AB}" srcOrd="0" destOrd="0" presId="urn:microsoft.com/office/officeart/2005/8/layout/hierarchy2"/>
    <dgm:cxn modelId="{CBCDCF25-D9FF-42F5-A80D-339BE4F3B8DF}" type="presParOf" srcId="{771C34F2-CA45-4512-A000-346FC28FF917}" destId="{EFF62BE7-3425-48C3-9008-B3491C0B2A13}" srcOrd="1" destOrd="0" presId="urn:microsoft.com/office/officeart/2005/8/layout/hierarchy2"/>
    <dgm:cxn modelId="{A159637D-028F-4499-8AE5-D43007014EC0}" type="presParOf" srcId="{EC9C163C-52EF-4AE2-8536-ECBA2EAD58D1}" destId="{CAAA1662-D926-4851-8DD3-21A0F9A23937}" srcOrd="2" destOrd="0" presId="urn:microsoft.com/office/officeart/2005/8/layout/hierarchy2"/>
    <dgm:cxn modelId="{BB5D67EE-50AC-4755-BAED-5AF8FBDD5F73}" type="presParOf" srcId="{CAAA1662-D926-4851-8DD3-21A0F9A23937}" destId="{B566BF7E-D4ED-4CB3-8216-D93A4A6C92F6}" srcOrd="0" destOrd="0" presId="urn:microsoft.com/office/officeart/2005/8/layout/hierarchy2"/>
    <dgm:cxn modelId="{8CF92AD8-010C-4FBE-97A6-04205FAAA689}" type="presParOf" srcId="{EC9C163C-52EF-4AE2-8536-ECBA2EAD58D1}" destId="{FDFA05B1-D7B1-4508-80C9-2ED74F5E4B3C}" srcOrd="3" destOrd="0" presId="urn:microsoft.com/office/officeart/2005/8/layout/hierarchy2"/>
    <dgm:cxn modelId="{541D5CF5-3EBA-410E-B8EE-2BABB2A642DB}" type="presParOf" srcId="{FDFA05B1-D7B1-4508-80C9-2ED74F5E4B3C}" destId="{3C167A3D-0D61-41AE-847D-EF6E8B8C5F67}" srcOrd="0" destOrd="0" presId="urn:microsoft.com/office/officeart/2005/8/layout/hierarchy2"/>
    <dgm:cxn modelId="{5A68EC72-C49E-4EEF-853D-C8504BDBF0F4}" type="presParOf" srcId="{FDFA05B1-D7B1-4508-80C9-2ED74F5E4B3C}" destId="{41A61B64-8FE1-46B9-A0EA-BFC461BE7262}" srcOrd="1" destOrd="0" presId="urn:microsoft.com/office/officeart/2005/8/layout/hierarchy2"/>
    <dgm:cxn modelId="{773EE870-F52A-4970-A58D-E3990BE40D2A}" type="presParOf" srcId="{41A61B64-8FE1-46B9-A0EA-BFC461BE7262}" destId="{3207F37A-7402-408B-B08E-8F73374FFFAD}" srcOrd="0" destOrd="0" presId="urn:microsoft.com/office/officeart/2005/8/layout/hierarchy2"/>
    <dgm:cxn modelId="{2DCE5081-EEDF-4B7E-B439-28E32D5E8199}" type="presParOf" srcId="{3207F37A-7402-408B-B08E-8F73374FFFAD}" destId="{075F70AA-105F-4531-A1AC-A0ACC6D52890}" srcOrd="0" destOrd="0" presId="urn:microsoft.com/office/officeart/2005/8/layout/hierarchy2"/>
    <dgm:cxn modelId="{B870F59B-3FF1-444D-A2B0-3F2FB81B2298}" type="presParOf" srcId="{41A61B64-8FE1-46B9-A0EA-BFC461BE7262}" destId="{B7E88090-D160-4BC9-8BB4-A8AF554F9657}" srcOrd="1" destOrd="0" presId="urn:microsoft.com/office/officeart/2005/8/layout/hierarchy2"/>
    <dgm:cxn modelId="{97AE9281-087A-4A36-852C-5E067A947E13}" type="presParOf" srcId="{B7E88090-D160-4BC9-8BB4-A8AF554F9657}" destId="{47CD4B2C-D33F-498D-BCDC-24AE210C901F}" srcOrd="0" destOrd="0" presId="urn:microsoft.com/office/officeart/2005/8/layout/hierarchy2"/>
    <dgm:cxn modelId="{7F7AFB28-3E8F-4371-A534-0D0372BE835F}" type="presParOf" srcId="{B7E88090-D160-4BC9-8BB4-A8AF554F9657}" destId="{49BCB2A8-1DC3-426A-B0AD-B022A2B8274A}" srcOrd="1" destOrd="0" presId="urn:microsoft.com/office/officeart/2005/8/layout/hierarchy2"/>
    <dgm:cxn modelId="{B9A10112-E376-411B-9D5D-E768647D9869}" type="presParOf" srcId="{41A61B64-8FE1-46B9-A0EA-BFC461BE7262}" destId="{4FA561D8-E405-499D-AAB4-6815811AB98B}" srcOrd="2" destOrd="0" presId="urn:microsoft.com/office/officeart/2005/8/layout/hierarchy2"/>
    <dgm:cxn modelId="{F78AFF92-3DD5-4BA5-8E18-A9CF20A7DAB0}" type="presParOf" srcId="{4FA561D8-E405-499D-AAB4-6815811AB98B}" destId="{583F44E9-3ACC-4502-8F78-B3774C30A1B3}" srcOrd="0" destOrd="0" presId="urn:microsoft.com/office/officeart/2005/8/layout/hierarchy2"/>
    <dgm:cxn modelId="{8CFB7625-F27F-45D2-883A-08A85802D419}" type="presParOf" srcId="{41A61B64-8FE1-46B9-A0EA-BFC461BE7262}" destId="{D4691413-7BDF-4FE7-9187-8595CA0FAC3D}" srcOrd="3" destOrd="0" presId="urn:microsoft.com/office/officeart/2005/8/layout/hierarchy2"/>
    <dgm:cxn modelId="{3EDD47DA-DEA4-4D2F-A496-859C4F553B22}" type="presParOf" srcId="{D4691413-7BDF-4FE7-9187-8595CA0FAC3D}" destId="{D1F9CB0B-4CB4-485C-9B9F-B4B42F25964D}" srcOrd="0" destOrd="0" presId="urn:microsoft.com/office/officeart/2005/8/layout/hierarchy2"/>
    <dgm:cxn modelId="{C7B94EC9-6464-4073-ABA5-3066E025758D}" type="presParOf" srcId="{D4691413-7BDF-4FE7-9187-8595CA0FAC3D}" destId="{CF597451-0DC9-4838-B8E2-E22ACE57AFC5}"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BE0F2-BFF1-4A47-B627-EF0CE4A513FA}">
      <dsp:nvSpPr>
        <dsp:cNvPr id="0" name=""/>
        <dsp:cNvSpPr/>
      </dsp:nvSpPr>
      <dsp:spPr>
        <a:xfrm>
          <a:off x="290909" y="1239595"/>
          <a:ext cx="1435845" cy="717922"/>
        </a:xfrm>
        <a:prstGeom prst="roundRect">
          <a:avLst>
            <a:gd name="adj" fmla="val 10000"/>
          </a:avLst>
        </a:prstGeom>
        <a:solidFill>
          <a:schemeClr val="lt1">
            <a:hueOff val="0"/>
            <a:satOff val="0"/>
            <a:lumOff val="0"/>
            <a:alphaOff val="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Subject-Verb agreement</a:t>
          </a:r>
        </a:p>
      </dsp:txBody>
      <dsp:txXfrm>
        <a:off x="311936" y="1260622"/>
        <a:ext cx="1393791" cy="675868"/>
      </dsp:txXfrm>
    </dsp:sp>
    <dsp:sp modelId="{DA0441E2-7616-454D-8F40-1C49C8D72313}">
      <dsp:nvSpPr>
        <dsp:cNvPr id="0" name=""/>
        <dsp:cNvSpPr/>
      </dsp:nvSpPr>
      <dsp:spPr>
        <a:xfrm rot="18289469">
          <a:off x="1511057" y="1169689"/>
          <a:ext cx="1005732" cy="32124"/>
        </a:xfrm>
        <a:custGeom>
          <a:avLst/>
          <a:gdLst/>
          <a:ahLst/>
          <a:cxnLst/>
          <a:rect l="0" t="0" r="0" b="0"/>
          <a:pathLst>
            <a:path>
              <a:moveTo>
                <a:pt x="0" y="16062"/>
              </a:moveTo>
              <a:lnTo>
                <a:pt x="1005732" y="16062"/>
              </a:lnTo>
            </a:path>
          </a:pathLst>
        </a:custGeom>
        <a:noFill/>
        <a:ln w="1587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1988780" y="1160607"/>
        <a:ext cx="50286" cy="50286"/>
      </dsp:txXfrm>
    </dsp:sp>
    <dsp:sp modelId="{9F24400A-0A0F-46BB-8010-5EF04AF21DFF}">
      <dsp:nvSpPr>
        <dsp:cNvPr id="0" name=""/>
        <dsp:cNvSpPr/>
      </dsp:nvSpPr>
      <dsp:spPr>
        <a:xfrm>
          <a:off x="2301093" y="413984"/>
          <a:ext cx="1435845" cy="717922"/>
        </a:xfrm>
        <a:prstGeom prst="roundRect">
          <a:avLst>
            <a:gd name="adj" fmla="val 10000"/>
          </a:avLst>
        </a:prstGeom>
        <a:solidFill>
          <a:schemeClr val="lt1">
            <a:hueOff val="0"/>
            <a:satOff val="0"/>
            <a:lumOff val="0"/>
            <a:alphaOff val="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u="none" kern="1200" noProof="0" dirty="0"/>
            <a:t>Subject-Nominal predicate agreement (local)</a:t>
          </a:r>
          <a:endParaRPr lang="en-US" sz="1200" kern="1200" noProof="0" dirty="0"/>
        </a:p>
      </dsp:txBody>
      <dsp:txXfrm>
        <a:off x="2322120" y="435011"/>
        <a:ext cx="1393791" cy="675868"/>
      </dsp:txXfrm>
    </dsp:sp>
    <dsp:sp modelId="{41A25ABE-4625-464C-9088-15EDD5C68287}">
      <dsp:nvSpPr>
        <dsp:cNvPr id="0" name=""/>
        <dsp:cNvSpPr/>
      </dsp:nvSpPr>
      <dsp:spPr>
        <a:xfrm rot="19457599">
          <a:off x="3670458" y="550480"/>
          <a:ext cx="707299" cy="32124"/>
        </a:xfrm>
        <a:custGeom>
          <a:avLst/>
          <a:gdLst/>
          <a:ahLst/>
          <a:cxnLst/>
          <a:rect l="0" t="0" r="0" b="0"/>
          <a:pathLst>
            <a:path>
              <a:moveTo>
                <a:pt x="0" y="16062"/>
              </a:moveTo>
              <a:lnTo>
                <a:pt x="707299" y="16062"/>
              </a:lnTo>
            </a:path>
          </a:pathLst>
        </a:custGeom>
        <a:noFill/>
        <a:ln w="15875"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4006425" y="548860"/>
        <a:ext cx="35364" cy="35364"/>
      </dsp:txXfrm>
    </dsp:sp>
    <dsp:sp modelId="{19EA6C73-8633-410B-8BDB-C4CEF1317275}">
      <dsp:nvSpPr>
        <dsp:cNvPr id="0" name=""/>
        <dsp:cNvSpPr/>
      </dsp:nvSpPr>
      <dsp:spPr>
        <a:xfrm>
          <a:off x="4311277" y="1178"/>
          <a:ext cx="1435845" cy="717922"/>
        </a:xfrm>
        <a:prstGeom prst="roundRect">
          <a:avLst>
            <a:gd name="adj" fmla="val 10000"/>
          </a:avLst>
        </a:prstGeom>
        <a:solidFill>
          <a:schemeClr val="tx2">
            <a:lumMod val="40000"/>
            <a:lumOff val="6000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D-N agreement</a:t>
          </a:r>
        </a:p>
      </dsp:txBody>
      <dsp:txXfrm>
        <a:off x="4332304" y="22205"/>
        <a:ext cx="1393791" cy="675868"/>
      </dsp:txXfrm>
    </dsp:sp>
    <dsp:sp modelId="{DBD342CB-E827-4BF9-AB95-BD8B916BB3AB}">
      <dsp:nvSpPr>
        <dsp:cNvPr id="0" name=""/>
        <dsp:cNvSpPr/>
      </dsp:nvSpPr>
      <dsp:spPr>
        <a:xfrm rot="2142401">
          <a:off x="3670458" y="963286"/>
          <a:ext cx="707299" cy="32124"/>
        </a:xfrm>
        <a:custGeom>
          <a:avLst/>
          <a:gdLst/>
          <a:ahLst/>
          <a:cxnLst/>
          <a:rect l="0" t="0" r="0" b="0"/>
          <a:pathLst>
            <a:path>
              <a:moveTo>
                <a:pt x="0" y="16062"/>
              </a:moveTo>
              <a:lnTo>
                <a:pt x="707299" y="16062"/>
              </a:lnTo>
            </a:path>
          </a:pathLst>
        </a:custGeom>
        <a:noFill/>
        <a:ln w="15875"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4006425" y="961665"/>
        <a:ext cx="35364" cy="35364"/>
      </dsp:txXfrm>
    </dsp:sp>
    <dsp:sp modelId="{066C280C-847F-42C3-8E61-F6174E2A3FB4}">
      <dsp:nvSpPr>
        <dsp:cNvPr id="0" name=""/>
        <dsp:cNvSpPr/>
      </dsp:nvSpPr>
      <dsp:spPr>
        <a:xfrm>
          <a:off x="4311277" y="826789"/>
          <a:ext cx="1435845" cy="717922"/>
        </a:xfrm>
        <a:prstGeom prst="roundRect">
          <a:avLst>
            <a:gd name="adj" fmla="val 10000"/>
          </a:avLst>
        </a:prstGeom>
        <a:solidFill>
          <a:schemeClr val="tx2">
            <a:lumMod val="40000"/>
            <a:lumOff val="6000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Auxiliary selection + past participle agreement</a:t>
          </a:r>
        </a:p>
      </dsp:txBody>
      <dsp:txXfrm>
        <a:off x="4332304" y="847816"/>
        <a:ext cx="1393791" cy="675868"/>
      </dsp:txXfrm>
    </dsp:sp>
    <dsp:sp modelId="{BC481AC8-D2E6-4CDE-8BEE-488103B5772F}">
      <dsp:nvSpPr>
        <dsp:cNvPr id="0" name=""/>
        <dsp:cNvSpPr/>
      </dsp:nvSpPr>
      <dsp:spPr>
        <a:xfrm>
          <a:off x="5747122" y="1169689"/>
          <a:ext cx="574338" cy="32124"/>
        </a:xfrm>
        <a:custGeom>
          <a:avLst/>
          <a:gdLst/>
          <a:ahLst/>
          <a:cxnLst/>
          <a:rect l="0" t="0" r="0" b="0"/>
          <a:pathLst>
            <a:path>
              <a:moveTo>
                <a:pt x="0" y="16062"/>
              </a:moveTo>
              <a:lnTo>
                <a:pt x="574338" y="16062"/>
              </a:lnTo>
            </a:path>
          </a:pathLst>
        </a:custGeom>
        <a:noFill/>
        <a:ln w="15875"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6019933" y="1171392"/>
        <a:ext cx="28716" cy="28716"/>
      </dsp:txXfrm>
    </dsp:sp>
    <dsp:sp modelId="{C9BD232C-B31A-4781-B854-F61A87889BDF}">
      <dsp:nvSpPr>
        <dsp:cNvPr id="0" name=""/>
        <dsp:cNvSpPr/>
      </dsp:nvSpPr>
      <dsp:spPr>
        <a:xfrm>
          <a:off x="6321461" y="826789"/>
          <a:ext cx="1435845" cy="717922"/>
        </a:xfrm>
        <a:prstGeom prst="roundRect">
          <a:avLst>
            <a:gd name="adj" fmla="val 10000"/>
          </a:avLst>
        </a:prstGeom>
        <a:solidFill>
          <a:schemeClr val="tx2">
            <a:lumMod val="40000"/>
            <a:lumOff val="6000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Passive/active</a:t>
          </a:r>
        </a:p>
      </dsp:txBody>
      <dsp:txXfrm>
        <a:off x="6342488" y="847816"/>
        <a:ext cx="1393791" cy="675868"/>
      </dsp:txXfrm>
    </dsp:sp>
    <dsp:sp modelId="{33FC7E65-C5EA-41A8-8B31-FA570DD48051}">
      <dsp:nvSpPr>
        <dsp:cNvPr id="0" name=""/>
        <dsp:cNvSpPr/>
      </dsp:nvSpPr>
      <dsp:spPr>
        <a:xfrm rot="3310531">
          <a:off x="1511057" y="1995300"/>
          <a:ext cx="1005732" cy="32124"/>
        </a:xfrm>
        <a:custGeom>
          <a:avLst/>
          <a:gdLst/>
          <a:ahLst/>
          <a:cxnLst/>
          <a:rect l="0" t="0" r="0" b="0"/>
          <a:pathLst>
            <a:path>
              <a:moveTo>
                <a:pt x="0" y="16062"/>
              </a:moveTo>
              <a:lnTo>
                <a:pt x="1005732" y="16062"/>
              </a:lnTo>
            </a:path>
          </a:pathLst>
        </a:custGeom>
        <a:noFill/>
        <a:ln w="1587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1988780" y="1986219"/>
        <a:ext cx="50286" cy="50286"/>
      </dsp:txXfrm>
    </dsp:sp>
    <dsp:sp modelId="{6DC3A6E5-45E6-4751-8FAF-54F0ACB888E6}">
      <dsp:nvSpPr>
        <dsp:cNvPr id="0" name=""/>
        <dsp:cNvSpPr/>
      </dsp:nvSpPr>
      <dsp:spPr>
        <a:xfrm>
          <a:off x="2301093" y="2065206"/>
          <a:ext cx="1435845" cy="717922"/>
        </a:xfrm>
        <a:prstGeom prst="roundRect">
          <a:avLst>
            <a:gd name="adj" fmla="val 10000"/>
          </a:avLst>
        </a:prstGeom>
        <a:solidFill>
          <a:schemeClr val="lt1">
            <a:hueOff val="0"/>
            <a:satOff val="0"/>
            <a:lumOff val="0"/>
            <a:alphaOff val="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Argumental</a:t>
          </a:r>
          <a:r>
            <a:rPr lang="en-US" sz="1200" kern="1200" noProof="0" dirty="0"/>
            <a:t> structure</a:t>
          </a:r>
        </a:p>
      </dsp:txBody>
      <dsp:txXfrm>
        <a:off x="2322120" y="2086233"/>
        <a:ext cx="1393791" cy="675868"/>
      </dsp:txXfrm>
    </dsp:sp>
    <dsp:sp modelId="{3B1CCBE4-436D-4A38-BCFA-37923965110F}">
      <dsp:nvSpPr>
        <dsp:cNvPr id="0" name=""/>
        <dsp:cNvSpPr/>
      </dsp:nvSpPr>
      <dsp:spPr>
        <a:xfrm rot="19457599">
          <a:off x="3670458" y="2201703"/>
          <a:ext cx="707299" cy="32124"/>
        </a:xfrm>
        <a:custGeom>
          <a:avLst/>
          <a:gdLst/>
          <a:ahLst/>
          <a:cxnLst/>
          <a:rect l="0" t="0" r="0" b="0"/>
          <a:pathLst>
            <a:path>
              <a:moveTo>
                <a:pt x="0" y="16062"/>
              </a:moveTo>
              <a:lnTo>
                <a:pt x="707299" y="16062"/>
              </a:lnTo>
            </a:path>
          </a:pathLst>
        </a:custGeom>
        <a:noFill/>
        <a:ln w="15875"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4006425" y="2200082"/>
        <a:ext cx="35364" cy="35364"/>
      </dsp:txXfrm>
    </dsp:sp>
    <dsp:sp modelId="{A11D63B7-246A-479C-AA41-2113077E2B24}">
      <dsp:nvSpPr>
        <dsp:cNvPr id="0" name=""/>
        <dsp:cNvSpPr/>
      </dsp:nvSpPr>
      <dsp:spPr>
        <a:xfrm>
          <a:off x="4311277" y="1652401"/>
          <a:ext cx="1435845" cy="717922"/>
        </a:xfrm>
        <a:prstGeom prst="roundRect">
          <a:avLst>
            <a:gd name="adj" fmla="val 10000"/>
          </a:avLst>
        </a:prstGeom>
        <a:solidFill>
          <a:schemeClr val="accent4">
            <a:lumMod val="40000"/>
            <a:lumOff val="6000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200" kern="1200" noProof="0" dirty="0"/>
            <a:t>Post-Verbal subject agreement</a:t>
          </a:r>
        </a:p>
      </dsp:txBody>
      <dsp:txXfrm>
        <a:off x="4332304" y="1673428"/>
        <a:ext cx="1393791" cy="675868"/>
      </dsp:txXfrm>
    </dsp:sp>
    <dsp:sp modelId="{BB2FB424-BCCA-4D64-8E4C-144AA43FB42F}">
      <dsp:nvSpPr>
        <dsp:cNvPr id="0" name=""/>
        <dsp:cNvSpPr/>
      </dsp:nvSpPr>
      <dsp:spPr>
        <a:xfrm rot="2142401">
          <a:off x="3670458" y="2614508"/>
          <a:ext cx="707299" cy="32124"/>
        </a:xfrm>
        <a:custGeom>
          <a:avLst/>
          <a:gdLst/>
          <a:ahLst/>
          <a:cxnLst/>
          <a:rect l="0" t="0" r="0" b="0"/>
          <a:pathLst>
            <a:path>
              <a:moveTo>
                <a:pt x="0" y="16062"/>
              </a:moveTo>
              <a:lnTo>
                <a:pt x="707299" y="16062"/>
              </a:lnTo>
            </a:path>
          </a:pathLst>
        </a:custGeom>
        <a:noFill/>
        <a:ln w="15875"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4006425" y="2612888"/>
        <a:ext cx="35364" cy="35364"/>
      </dsp:txXfrm>
    </dsp:sp>
    <dsp:sp modelId="{72BD8572-D81B-4789-9AC7-804E1602B397}">
      <dsp:nvSpPr>
        <dsp:cNvPr id="0" name=""/>
        <dsp:cNvSpPr/>
      </dsp:nvSpPr>
      <dsp:spPr>
        <a:xfrm>
          <a:off x="4311277" y="2478012"/>
          <a:ext cx="1435845" cy="717922"/>
        </a:xfrm>
        <a:prstGeom prst="roundRect">
          <a:avLst>
            <a:gd name="adj" fmla="val 10000"/>
          </a:avLst>
        </a:prstGeom>
        <a:solidFill>
          <a:schemeClr val="lt1">
            <a:hueOff val="0"/>
            <a:satOff val="0"/>
            <a:lumOff val="0"/>
            <a:alphaOff val="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u="none" kern="1200" noProof="0" dirty="0"/>
            <a:t>Subject-Nominal predicate agreement (non-local)</a:t>
          </a:r>
          <a:endParaRPr lang="en-US" sz="1200" kern="1200" noProof="0" dirty="0"/>
        </a:p>
      </dsp:txBody>
      <dsp:txXfrm>
        <a:off x="4332304" y="2499039"/>
        <a:ext cx="1393791" cy="675868"/>
      </dsp:txXfrm>
    </dsp:sp>
    <dsp:sp modelId="{E1F3D8A5-DBD0-404C-B970-6CA385779095}">
      <dsp:nvSpPr>
        <dsp:cNvPr id="0" name=""/>
        <dsp:cNvSpPr/>
      </dsp:nvSpPr>
      <dsp:spPr>
        <a:xfrm rot="19457599">
          <a:off x="5680642" y="2614508"/>
          <a:ext cx="707299" cy="32124"/>
        </a:xfrm>
        <a:custGeom>
          <a:avLst/>
          <a:gdLst/>
          <a:ahLst/>
          <a:cxnLst/>
          <a:rect l="0" t="0" r="0" b="0"/>
          <a:pathLst>
            <a:path>
              <a:moveTo>
                <a:pt x="0" y="16062"/>
              </a:moveTo>
              <a:lnTo>
                <a:pt x="707299" y="16062"/>
              </a:lnTo>
            </a:path>
          </a:pathLst>
        </a:custGeom>
        <a:noFill/>
        <a:ln w="15875"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6016609" y="2612888"/>
        <a:ext cx="35364" cy="35364"/>
      </dsp:txXfrm>
    </dsp:sp>
    <dsp:sp modelId="{4489A7C6-4F74-48AD-951D-8FDFFD7606AB}">
      <dsp:nvSpPr>
        <dsp:cNvPr id="0" name=""/>
        <dsp:cNvSpPr/>
      </dsp:nvSpPr>
      <dsp:spPr>
        <a:xfrm>
          <a:off x="6321461" y="2065206"/>
          <a:ext cx="1435845" cy="717922"/>
        </a:xfrm>
        <a:prstGeom prst="roundRect">
          <a:avLst>
            <a:gd name="adj" fmla="val 10000"/>
          </a:avLst>
        </a:prstGeom>
        <a:solidFill>
          <a:schemeClr val="accent4">
            <a:lumMod val="40000"/>
            <a:lumOff val="6000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Psych verbs</a:t>
          </a:r>
        </a:p>
      </dsp:txBody>
      <dsp:txXfrm>
        <a:off x="6342488" y="2086233"/>
        <a:ext cx="1393791" cy="675868"/>
      </dsp:txXfrm>
    </dsp:sp>
    <dsp:sp modelId="{CAAA1662-D926-4851-8DD3-21A0F9A23937}">
      <dsp:nvSpPr>
        <dsp:cNvPr id="0" name=""/>
        <dsp:cNvSpPr/>
      </dsp:nvSpPr>
      <dsp:spPr>
        <a:xfrm rot="2142401">
          <a:off x="5680642" y="3027314"/>
          <a:ext cx="707299" cy="32124"/>
        </a:xfrm>
        <a:custGeom>
          <a:avLst/>
          <a:gdLst/>
          <a:ahLst/>
          <a:cxnLst/>
          <a:rect l="0" t="0" r="0" b="0"/>
          <a:pathLst>
            <a:path>
              <a:moveTo>
                <a:pt x="0" y="16062"/>
              </a:moveTo>
              <a:lnTo>
                <a:pt x="707299" y="16062"/>
              </a:lnTo>
            </a:path>
          </a:pathLst>
        </a:custGeom>
        <a:noFill/>
        <a:ln w="15875"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6016609" y="3025694"/>
        <a:ext cx="35364" cy="35364"/>
      </dsp:txXfrm>
    </dsp:sp>
    <dsp:sp modelId="{3C167A3D-0D61-41AE-847D-EF6E8B8C5F67}">
      <dsp:nvSpPr>
        <dsp:cNvPr id="0" name=""/>
        <dsp:cNvSpPr/>
      </dsp:nvSpPr>
      <dsp:spPr>
        <a:xfrm>
          <a:off x="6321461" y="2890817"/>
          <a:ext cx="1435845" cy="717922"/>
        </a:xfrm>
        <a:prstGeom prst="roundRect">
          <a:avLst>
            <a:gd name="adj" fmla="val 10000"/>
          </a:avLst>
        </a:prstGeom>
        <a:solidFill>
          <a:schemeClr val="lt1">
            <a:hueOff val="0"/>
            <a:satOff val="0"/>
            <a:lumOff val="0"/>
            <a:alphaOff val="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Cliticization</a:t>
          </a:r>
        </a:p>
      </dsp:txBody>
      <dsp:txXfrm>
        <a:off x="6342488" y="2911844"/>
        <a:ext cx="1393791" cy="675868"/>
      </dsp:txXfrm>
    </dsp:sp>
    <dsp:sp modelId="{3207F37A-7402-408B-B08E-8F73374FFFAD}">
      <dsp:nvSpPr>
        <dsp:cNvPr id="0" name=""/>
        <dsp:cNvSpPr/>
      </dsp:nvSpPr>
      <dsp:spPr>
        <a:xfrm rot="19457599">
          <a:off x="7690826" y="3027314"/>
          <a:ext cx="707299" cy="32124"/>
        </a:xfrm>
        <a:custGeom>
          <a:avLst/>
          <a:gdLst/>
          <a:ahLst/>
          <a:cxnLst/>
          <a:rect l="0" t="0" r="0" b="0"/>
          <a:pathLst>
            <a:path>
              <a:moveTo>
                <a:pt x="0" y="16062"/>
              </a:moveTo>
              <a:lnTo>
                <a:pt x="707299" y="16062"/>
              </a:lnTo>
            </a:path>
          </a:pathLst>
        </a:custGeom>
        <a:noFill/>
        <a:ln w="15875"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8026793" y="3025694"/>
        <a:ext cx="35364" cy="35364"/>
      </dsp:txXfrm>
    </dsp:sp>
    <dsp:sp modelId="{47CD4B2C-D33F-498D-BCDC-24AE210C901F}">
      <dsp:nvSpPr>
        <dsp:cNvPr id="0" name=""/>
        <dsp:cNvSpPr/>
      </dsp:nvSpPr>
      <dsp:spPr>
        <a:xfrm>
          <a:off x="8331645" y="2478012"/>
          <a:ext cx="1435845" cy="717922"/>
        </a:xfrm>
        <a:prstGeom prst="roundRect">
          <a:avLst>
            <a:gd name="adj" fmla="val 10000"/>
          </a:avLst>
        </a:prstGeom>
        <a:solidFill>
          <a:schemeClr val="accent4">
            <a:lumMod val="40000"/>
            <a:lumOff val="6000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a:t>I/II person pronoun rotation</a:t>
          </a:r>
        </a:p>
      </dsp:txBody>
      <dsp:txXfrm>
        <a:off x="8352672" y="2499039"/>
        <a:ext cx="1393791" cy="675868"/>
      </dsp:txXfrm>
    </dsp:sp>
    <dsp:sp modelId="{4FA561D8-E405-499D-AAB4-6815811AB98B}">
      <dsp:nvSpPr>
        <dsp:cNvPr id="0" name=""/>
        <dsp:cNvSpPr/>
      </dsp:nvSpPr>
      <dsp:spPr>
        <a:xfrm rot="2142401">
          <a:off x="7690826" y="3440120"/>
          <a:ext cx="707299" cy="32124"/>
        </a:xfrm>
        <a:custGeom>
          <a:avLst/>
          <a:gdLst/>
          <a:ahLst/>
          <a:cxnLst/>
          <a:rect l="0" t="0" r="0" b="0"/>
          <a:pathLst>
            <a:path>
              <a:moveTo>
                <a:pt x="0" y="16062"/>
              </a:moveTo>
              <a:lnTo>
                <a:pt x="707299" y="16062"/>
              </a:lnTo>
            </a:path>
          </a:pathLst>
        </a:custGeom>
        <a:noFill/>
        <a:ln w="15875"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8026793" y="3438499"/>
        <a:ext cx="35364" cy="35364"/>
      </dsp:txXfrm>
    </dsp:sp>
    <dsp:sp modelId="{D1F9CB0B-4CB4-485C-9B9F-B4B42F25964D}">
      <dsp:nvSpPr>
        <dsp:cNvPr id="0" name=""/>
        <dsp:cNvSpPr/>
      </dsp:nvSpPr>
      <dsp:spPr>
        <a:xfrm>
          <a:off x="8331645" y="3303623"/>
          <a:ext cx="1435845" cy="717922"/>
        </a:xfrm>
        <a:prstGeom prst="roundRect">
          <a:avLst>
            <a:gd name="adj" fmla="val 10000"/>
          </a:avLst>
        </a:prstGeom>
        <a:solidFill>
          <a:schemeClr val="accent4">
            <a:lumMod val="40000"/>
            <a:lumOff val="6000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noProof="0" dirty="0" err="1"/>
            <a:t>Wh</a:t>
          </a:r>
          <a:r>
            <a:rPr lang="en-US" sz="1200" kern="1200" noProof="0" dirty="0"/>
            <a:t> questions</a:t>
          </a:r>
        </a:p>
      </dsp:txBody>
      <dsp:txXfrm>
        <a:off x="8352672" y="3324650"/>
        <a:ext cx="1393791" cy="6758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2" y="2"/>
            <a:ext cx="4278613" cy="338972"/>
          </a:xfrm>
          <a:prstGeom prst="rect">
            <a:avLst/>
          </a:prstGeom>
          <a:noFill/>
          <a:ln w="9525">
            <a:noFill/>
            <a:miter lim="800000"/>
            <a:headEnd/>
            <a:tailEnd/>
          </a:ln>
          <a:effectLst/>
        </p:spPr>
        <p:txBody>
          <a:bodyPr vert="horz" wrap="square" lIns="88212" tIns="44107" rIns="88212" bIns="44107" numCol="1" anchor="t" anchorCtr="0" compatLnSpc="1">
            <a:prstTxWarp prst="textNoShape">
              <a:avLst/>
            </a:prstTxWarp>
          </a:bodyPr>
          <a:lstStyle>
            <a:lvl1pPr defTabSz="882131">
              <a:defRPr sz="1200">
                <a:latin typeface="Arial" charset="0"/>
              </a:defRPr>
            </a:lvl1pPr>
          </a:lstStyle>
          <a:p>
            <a:pPr>
              <a:defRPr/>
            </a:pPr>
            <a:endParaRPr lang="it-IT"/>
          </a:p>
        </p:txBody>
      </p:sp>
      <p:sp>
        <p:nvSpPr>
          <p:cNvPr id="68611" name="Rectangle 3"/>
          <p:cNvSpPr>
            <a:spLocks noGrp="1" noChangeArrowheads="1"/>
          </p:cNvSpPr>
          <p:nvPr>
            <p:ph type="dt" sz="quarter" idx="1"/>
          </p:nvPr>
        </p:nvSpPr>
        <p:spPr bwMode="auto">
          <a:xfrm>
            <a:off x="5592520" y="2"/>
            <a:ext cx="4278613" cy="338972"/>
          </a:xfrm>
          <a:prstGeom prst="rect">
            <a:avLst/>
          </a:prstGeom>
          <a:noFill/>
          <a:ln w="9525">
            <a:noFill/>
            <a:miter lim="800000"/>
            <a:headEnd/>
            <a:tailEnd/>
          </a:ln>
          <a:effectLst/>
        </p:spPr>
        <p:txBody>
          <a:bodyPr vert="horz" wrap="square" lIns="88212" tIns="44107" rIns="88212" bIns="44107" numCol="1" anchor="t" anchorCtr="0" compatLnSpc="1">
            <a:prstTxWarp prst="textNoShape">
              <a:avLst/>
            </a:prstTxWarp>
          </a:bodyPr>
          <a:lstStyle>
            <a:lvl1pPr algn="r" defTabSz="882131">
              <a:defRPr sz="1200">
                <a:latin typeface="Arial" charset="0"/>
              </a:defRPr>
            </a:lvl1pPr>
          </a:lstStyle>
          <a:p>
            <a:pPr>
              <a:defRPr/>
            </a:pPr>
            <a:endParaRPr lang="it-IT"/>
          </a:p>
        </p:txBody>
      </p:sp>
      <p:sp>
        <p:nvSpPr>
          <p:cNvPr id="68612" name="Rectangle 4"/>
          <p:cNvSpPr>
            <a:spLocks noGrp="1" noChangeArrowheads="1"/>
          </p:cNvSpPr>
          <p:nvPr>
            <p:ph type="ftr" sz="quarter" idx="2"/>
          </p:nvPr>
        </p:nvSpPr>
        <p:spPr bwMode="auto">
          <a:xfrm>
            <a:off x="2" y="6458704"/>
            <a:ext cx="4278613" cy="337452"/>
          </a:xfrm>
          <a:prstGeom prst="rect">
            <a:avLst/>
          </a:prstGeom>
          <a:noFill/>
          <a:ln w="9525">
            <a:noFill/>
            <a:miter lim="800000"/>
            <a:headEnd/>
            <a:tailEnd/>
          </a:ln>
          <a:effectLst/>
        </p:spPr>
        <p:txBody>
          <a:bodyPr vert="horz" wrap="square" lIns="88212" tIns="44107" rIns="88212" bIns="44107" numCol="1" anchor="b" anchorCtr="0" compatLnSpc="1">
            <a:prstTxWarp prst="textNoShape">
              <a:avLst/>
            </a:prstTxWarp>
          </a:bodyPr>
          <a:lstStyle>
            <a:lvl1pPr defTabSz="882131">
              <a:defRPr sz="1200">
                <a:latin typeface="Arial" charset="0"/>
              </a:defRPr>
            </a:lvl1pPr>
          </a:lstStyle>
          <a:p>
            <a:pPr>
              <a:defRPr/>
            </a:pPr>
            <a:endParaRPr lang="it-IT"/>
          </a:p>
        </p:txBody>
      </p:sp>
      <p:sp>
        <p:nvSpPr>
          <p:cNvPr id="68613" name="Rectangle 5"/>
          <p:cNvSpPr>
            <a:spLocks noGrp="1" noChangeArrowheads="1"/>
          </p:cNvSpPr>
          <p:nvPr>
            <p:ph type="sldNum" sz="quarter" idx="3"/>
          </p:nvPr>
        </p:nvSpPr>
        <p:spPr bwMode="auto">
          <a:xfrm>
            <a:off x="5592520" y="6458704"/>
            <a:ext cx="4278613" cy="337452"/>
          </a:xfrm>
          <a:prstGeom prst="rect">
            <a:avLst/>
          </a:prstGeom>
          <a:noFill/>
          <a:ln w="9525">
            <a:noFill/>
            <a:miter lim="800000"/>
            <a:headEnd/>
            <a:tailEnd/>
          </a:ln>
          <a:effectLst/>
        </p:spPr>
        <p:txBody>
          <a:bodyPr vert="horz" wrap="square" lIns="88212" tIns="44107" rIns="88212" bIns="44107" numCol="1" anchor="b" anchorCtr="0" compatLnSpc="1">
            <a:prstTxWarp prst="textNoShape">
              <a:avLst/>
            </a:prstTxWarp>
          </a:bodyPr>
          <a:lstStyle>
            <a:lvl1pPr algn="r" defTabSz="882131">
              <a:defRPr sz="1200">
                <a:latin typeface="Arial" charset="0"/>
              </a:defRPr>
            </a:lvl1pPr>
          </a:lstStyle>
          <a:p>
            <a:pPr>
              <a:defRPr/>
            </a:pPr>
            <a:fld id="{88C4323B-211A-48D6-AE9E-D7915D14FB54}" type="slidenum">
              <a:rPr lang="it-IT"/>
              <a:pPr>
                <a:defRPr/>
              </a:pPr>
              <a:t>‹N›</a:t>
            </a:fld>
            <a:endParaRPr lang="it-IT"/>
          </a:p>
        </p:txBody>
      </p:sp>
    </p:spTree>
    <p:extLst>
      <p:ext uri="{BB962C8B-B14F-4D97-AF65-F5344CB8AC3E}">
        <p14:creationId xmlns:p14="http://schemas.microsoft.com/office/powerpoint/2010/main" val="2248210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2" y="2"/>
            <a:ext cx="4278613" cy="338972"/>
          </a:xfrm>
          <a:prstGeom prst="rect">
            <a:avLst/>
          </a:prstGeom>
          <a:noFill/>
          <a:ln w="9525">
            <a:noFill/>
            <a:miter lim="800000"/>
            <a:headEnd/>
            <a:tailEnd/>
          </a:ln>
          <a:effectLst/>
        </p:spPr>
        <p:txBody>
          <a:bodyPr vert="horz" wrap="square" lIns="95552" tIns="47776" rIns="95552" bIns="47776" numCol="1" anchor="t" anchorCtr="0" compatLnSpc="1">
            <a:prstTxWarp prst="textNoShape">
              <a:avLst/>
            </a:prstTxWarp>
          </a:bodyPr>
          <a:lstStyle>
            <a:lvl1pPr defTabSz="955378">
              <a:defRPr sz="1400">
                <a:latin typeface="Arial" charset="0"/>
              </a:defRPr>
            </a:lvl1pPr>
          </a:lstStyle>
          <a:p>
            <a:pPr>
              <a:defRPr/>
            </a:pPr>
            <a:endParaRPr lang="it-IT"/>
          </a:p>
        </p:txBody>
      </p:sp>
      <p:sp>
        <p:nvSpPr>
          <p:cNvPr id="19459" name="Rectangle 3"/>
          <p:cNvSpPr>
            <a:spLocks noGrp="1" noChangeArrowheads="1"/>
          </p:cNvSpPr>
          <p:nvPr>
            <p:ph type="dt" idx="1"/>
          </p:nvPr>
        </p:nvSpPr>
        <p:spPr bwMode="auto">
          <a:xfrm>
            <a:off x="5592520" y="2"/>
            <a:ext cx="4278613" cy="338972"/>
          </a:xfrm>
          <a:prstGeom prst="rect">
            <a:avLst/>
          </a:prstGeom>
          <a:noFill/>
          <a:ln w="9525">
            <a:noFill/>
            <a:miter lim="800000"/>
            <a:headEnd/>
            <a:tailEnd/>
          </a:ln>
          <a:effectLst/>
        </p:spPr>
        <p:txBody>
          <a:bodyPr vert="horz" wrap="square" lIns="95552" tIns="47776" rIns="95552" bIns="47776" numCol="1" anchor="t" anchorCtr="0" compatLnSpc="1">
            <a:prstTxWarp prst="textNoShape">
              <a:avLst/>
            </a:prstTxWarp>
          </a:bodyPr>
          <a:lstStyle>
            <a:lvl1pPr algn="r" defTabSz="955378">
              <a:defRPr sz="1400">
                <a:latin typeface="Arial" charset="0"/>
              </a:defRPr>
            </a:lvl1pPr>
          </a:lstStyle>
          <a:p>
            <a:pPr>
              <a:defRPr/>
            </a:pPr>
            <a:endParaRPr lang="it-IT"/>
          </a:p>
        </p:txBody>
      </p:sp>
      <p:sp>
        <p:nvSpPr>
          <p:cNvPr id="56324" name="Rectangle 4"/>
          <p:cNvSpPr>
            <a:spLocks noGrp="1" noRot="1" noChangeAspect="1" noChangeArrowheads="1" noTextEdit="1"/>
          </p:cNvSpPr>
          <p:nvPr>
            <p:ph type="sldImg" idx="2"/>
          </p:nvPr>
        </p:nvSpPr>
        <p:spPr bwMode="auto">
          <a:xfrm>
            <a:off x="2671763" y="511175"/>
            <a:ext cx="4529137" cy="25479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5"/>
          <p:cNvSpPr>
            <a:spLocks noGrp="1" noChangeArrowheads="1"/>
          </p:cNvSpPr>
          <p:nvPr>
            <p:ph type="body" sz="quarter" idx="3"/>
          </p:nvPr>
        </p:nvSpPr>
        <p:spPr bwMode="auto">
          <a:xfrm>
            <a:off x="986195" y="3228591"/>
            <a:ext cx="7900274" cy="3058346"/>
          </a:xfrm>
          <a:prstGeom prst="rect">
            <a:avLst/>
          </a:prstGeom>
          <a:noFill/>
          <a:ln w="9525">
            <a:noFill/>
            <a:miter lim="800000"/>
            <a:headEnd/>
            <a:tailEnd/>
          </a:ln>
          <a:effectLst/>
        </p:spPr>
        <p:txBody>
          <a:bodyPr vert="horz" wrap="square" lIns="95552" tIns="47776" rIns="95552" bIns="47776"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19462" name="Rectangle 6"/>
          <p:cNvSpPr>
            <a:spLocks noGrp="1" noChangeArrowheads="1"/>
          </p:cNvSpPr>
          <p:nvPr>
            <p:ph type="ftr" sz="quarter" idx="4"/>
          </p:nvPr>
        </p:nvSpPr>
        <p:spPr bwMode="auto">
          <a:xfrm>
            <a:off x="2" y="6458704"/>
            <a:ext cx="4278613" cy="337452"/>
          </a:xfrm>
          <a:prstGeom prst="rect">
            <a:avLst/>
          </a:prstGeom>
          <a:noFill/>
          <a:ln w="9525">
            <a:noFill/>
            <a:miter lim="800000"/>
            <a:headEnd/>
            <a:tailEnd/>
          </a:ln>
          <a:effectLst/>
        </p:spPr>
        <p:txBody>
          <a:bodyPr vert="horz" wrap="square" lIns="95552" tIns="47776" rIns="95552" bIns="47776" numCol="1" anchor="b" anchorCtr="0" compatLnSpc="1">
            <a:prstTxWarp prst="textNoShape">
              <a:avLst/>
            </a:prstTxWarp>
          </a:bodyPr>
          <a:lstStyle>
            <a:lvl1pPr defTabSz="955378">
              <a:defRPr sz="1400">
                <a:latin typeface="Arial" charset="0"/>
              </a:defRPr>
            </a:lvl1pPr>
          </a:lstStyle>
          <a:p>
            <a:pPr>
              <a:defRPr/>
            </a:pPr>
            <a:endParaRPr lang="it-IT"/>
          </a:p>
        </p:txBody>
      </p:sp>
      <p:sp>
        <p:nvSpPr>
          <p:cNvPr id="19463" name="Rectangle 7"/>
          <p:cNvSpPr>
            <a:spLocks noGrp="1" noChangeArrowheads="1"/>
          </p:cNvSpPr>
          <p:nvPr>
            <p:ph type="sldNum" sz="quarter" idx="5"/>
          </p:nvPr>
        </p:nvSpPr>
        <p:spPr bwMode="auto">
          <a:xfrm>
            <a:off x="5592520" y="6458704"/>
            <a:ext cx="4278613" cy="337452"/>
          </a:xfrm>
          <a:prstGeom prst="rect">
            <a:avLst/>
          </a:prstGeom>
          <a:noFill/>
          <a:ln w="9525">
            <a:noFill/>
            <a:miter lim="800000"/>
            <a:headEnd/>
            <a:tailEnd/>
          </a:ln>
          <a:effectLst/>
        </p:spPr>
        <p:txBody>
          <a:bodyPr vert="horz" wrap="square" lIns="95552" tIns="47776" rIns="95552" bIns="47776" numCol="1" anchor="b" anchorCtr="0" compatLnSpc="1">
            <a:prstTxWarp prst="textNoShape">
              <a:avLst/>
            </a:prstTxWarp>
          </a:bodyPr>
          <a:lstStyle>
            <a:lvl1pPr algn="r" defTabSz="955378">
              <a:defRPr sz="1400">
                <a:latin typeface="Arial" charset="0"/>
              </a:defRPr>
            </a:lvl1pPr>
          </a:lstStyle>
          <a:p>
            <a:pPr>
              <a:defRPr/>
            </a:pPr>
            <a:fld id="{80134A21-FE1E-430D-AF8D-027A20444FCA}" type="slidenum">
              <a:rPr lang="it-IT"/>
              <a:pPr>
                <a:defRPr/>
              </a:pPr>
              <a:t>‹N›</a:t>
            </a:fld>
            <a:endParaRPr lang="it-IT"/>
          </a:p>
        </p:txBody>
      </p:sp>
    </p:spTree>
    <p:extLst>
      <p:ext uri="{BB962C8B-B14F-4D97-AF65-F5344CB8AC3E}">
        <p14:creationId xmlns:p14="http://schemas.microsoft.com/office/powerpoint/2010/main" val="22045418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2931" eaLnBrk="0" hangingPunct="0">
              <a:spcBef>
                <a:spcPct val="30000"/>
              </a:spcBef>
              <a:defRPr sz="1300">
                <a:solidFill>
                  <a:schemeClr val="tx1"/>
                </a:solidFill>
                <a:latin typeface="Calibri" pitchFamily="34" charset="0"/>
              </a:defRPr>
            </a:lvl1pPr>
            <a:lvl2pPr marL="804697" indent="-309499" defTabSz="1072931" eaLnBrk="0" hangingPunct="0">
              <a:spcBef>
                <a:spcPct val="30000"/>
              </a:spcBef>
              <a:defRPr sz="1300">
                <a:solidFill>
                  <a:schemeClr val="tx1"/>
                </a:solidFill>
                <a:latin typeface="Calibri" pitchFamily="34" charset="0"/>
              </a:defRPr>
            </a:lvl2pPr>
            <a:lvl3pPr marL="1237998" indent="-247600" defTabSz="1072931" eaLnBrk="0" hangingPunct="0">
              <a:spcBef>
                <a:spcPct val="30000"/>
              </a:spcBef>
              <a:defRPr sz="1300">
                <a:solidFill>
                  <a:schemeClr val="tx1"/>
                </a:solidFill>
                <a:latin typeface="Calibri" pitchFamily="34" charset="0"/>
              </a:defRPr>
            </a:lvl3pPr>
            <a:lvl4pPr marL="1733196" indent="-247600" defTabSz="1072931" eaLnBrk="0" hangingPunct="0">
              <a:spcBef>
                <a:spcPct val="30000"/>
              </a:spcBef>
              <a:defRPr sz="1300">
                <a:solidFill>
                  <a:schemeClr val="tx1"/>
                </a:solidFill>
                <a:latin typeface="Calibri" pitchFamily="34" charset="0"/>
              </a:defRPr>
            </a:lvl4pPr>
            <a:lvl5pPr marL="2228395" indent="-247600" defTabSz="1072931" eaLnBrk="0" hangingPunct="0">
              <a:spcBef>
                <a:spcPct val="30000"/>
              </a:spcBef>
              <a:defRPr sz="1300">
                <a:solidFill>
                  <a:schemeClr val="tx1"/>
                </a:solidFill>
                <a:latin typeface="Calibri" pitchFamily="34" charset="0"/>
              </a:defRPr>
            </a:lvl5pPr>
            <a:lvl6pPr marL="2723594" indent="-247600" defTabSz="1072931" eaLnBrk="0" fontAlgn="base" hangingPunct="0">
              <a:spcBef>
                <a:spcPct val="30000"/>
              </a:spcBef>
              <a:spcAft>
                <a:spcPct val="0"/>
              </a:spcAft>
              <a:defRPr sz="1300">
                <a:solidFill>
                  <a:schemeClr val="tx1"/>
                </a:solidFill>
                <a:latin typeface="Calibri" pitchFamily="34" charset="0"/>
              </a:defRPr>
            </a:lvl6pPr>
            <a:lvl7pPr marL="3218793" indent="-247600" defTabSz="1072931" eaLnBrk="0" fontAlgn="base" hangingPunct="0">
              <a:spcBef>
                <a:spcPct val="30000"/>
              </a:spcBef>
              <a:spcAft>
                <a:spcPct val="0"/>
              </a:spcAft>
              <a:defRPr sz="1300">
                <a:solidFill>
                  <a:schemeClr val="tx1"/>
                </a:solidFill>
                <a:latin typeface="Calibri" pitchFamily="34" charset="0"/>
              </a:defRPr>
            </a:lvl7pPr>
            <a:lvl8pPr marL="3713991" indent="-247600" defTabSz="1072931" eaLnBrk="0" fontAlgn="base" hangingPunct="0">
              <a:spcBef>
                <a:spcPct val="30000"/>
              </a:spcBef>
              <a:spcAft>
                <a:spcPct val="0"/>
              </a:spcAft>
              <a:defRPr sz="1300">
                <a:solidFill>
                  <a:schemeClr val="tx1"/>
                </a:solidFill>
                <a:latin typeface="Calibri" pitchFamily="34" charset="0"/>
              </a:defRPr>
            </a:lvl8pPr>
            <a:lvl9pPr marL="4209190" indent="-247600" defTabSz="1072931" eaLnBrk="0" fontAlgn="base" hangingPunct="0">
              <a:spcBef>
                <a:spcPct val="30000"/>
              </a:spcBef>
              <a:spcAft>
                <a:spcPct val="0"/>
              </a:spcAft>
              <a:defRPr sz="1300">
                <a:solidFill>
                  <a:schemeClr val="tx1"/>
                </a:solidFill>
                <a:latin typeface="Calibri" pitchFamily="34" charset="0"/>
              </a:defRPr>
            </a:lvl9pPr>
          </a:lstStyle>
          <a:p>
            <a:pPr marL="0" marR="0" lvl="0" indent="0" algn="r" defTabSz="1072931" rtl="0" eaLnBrk="1" fontAlgn="auto" latinLnBrk="0" hangingPunct="1">
              <a:lnSpc>
                <a:spcPct val="100000"/>
              </a:lnSpc>
              <a:spcBef>
                <a:spcPct val="0"/>
              </a:spcBef>
              <a:spcAft>
                <a:spcPts val="0"/>
              </a:spcAft>
              <a:buClrTx/>
              <a:buSzTx/>
              <a:buFontTx/>
              <a:buNone/>
              <a:tabLst/>
              <a:defRPr/>
            </a:pPr>
            <a:fld id="{DA482478-484D-4376-85FF-BF4EC3B83DD0}" type="slidenum">
              <a:rPr kumimoji="0" lang="it-IT"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1072931" rtl="0" eaLnBrk="1" fontAlgn="auto" latinLnBrk="0" hangingPunct="1">
                <a:lnSpc>
                  <a:spcPct val="100000"/>
                </a:lnSpc>
                <a:spcBef>
                  <a:spcPct val="0"/>
                </a:spcBef>
                <a:spcAft>
                  <a:spcPts val="0"/>
                </a:spcAft>
                <a:buClrTx/>
                <a:buSzTx/>
                <a:buFontTx/>
                <a:buNone/>
                <a:tabLst/>
                <a:defRPr/>
              </a:pPr>
              <a:t>1</a:t>
            </a:fld>
            <a:endParaRPr kumimoji="0" lang="it-IT"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3491" name="Rectangle 2"/>
          <p:cNvSpPr>
            <a:spLocks noGrp="1" noRot="1" noChangeAspect="1" noChangeArrowheads="1" noTextEdit="1"/>
          </p:cNvSpPr>
          <p:nvPr>
            <p:ph type="sldImg"/>
          </p:nvPr>
        </p:nvSpPr>
        <p:spPr bwMode="auto">
          <a:xfrm>
            <a:off x="74613" y="746125"/>
            <a:ext cx="6611937" cy="37195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n-US" altLang="en-US" sz="1100" dirty="0"/>
          </a:p>
        </p:txBody>
      </p:sp>
    </p:spTree>
    <p:extLst>
      <p:ext uri="{BB962C8B-B14F-4D97-AF65-F5344CB8AC3E}">
        <p14:creationId xmlns:p14="http://schemas.microsoft.com/office/powerpoint/2010/main" val="2242569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10</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3415082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11</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62092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12</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400449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13</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071405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14</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373184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15</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2005410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16</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r>
              <a:rPr lang="en-US" dirty="0"/>
              <a:t>Where, When…</a:t>
            </a:r>
          </a:p>
        </p:txBody>
      </p:sp>
    </p:spTree>
    <p:extLst>
      <p:ext uri="{BB962C8B-B14F-4D97-AF65-F5344CB8AC3E}">
        <p14:creationId xmlns:p14="http://schemas.microsoft.com/office/powerpoint/2010/main" val="1619530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17</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r>
              <a:rPr lang="en-US" dirty="0"/>
              <a:t>Where, When…</a:t>
            </a:r>
          </a:p>
        </p:txBody>
      </p:sp>
    </p:spTree>
    <p:extLst>
      <p:ext uri="{BB962C8B-B14F-4D97-AF65-F5344CB8AC3E}">
        <p14:creationId xmlns:p14="http://schemas.microsoft.com/office/powerpoint/2010/main" val="760130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18</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804940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19</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941143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123" eaLnBrk="0" hangingPunct="0">
              <a:defRPr sz="2700">
                <a:solidFill>
                  <a:schemeClr val="tx1"/>
                </a:solidFill>
                <a:latin typeface="Verdana" pitchFamily="34" charset="0"/>
              </a:defRPr>
            </a:lvl1pPr>
            <a:lvl2pPr marL="716739" indent="-275669" defTabSz="954123" eaLnBrk="0" hangingPunct="0">
              <a:defRPr sz="2700">
                <a:solidFill>
                  <a:schemeClr val="tx1"/>
                </a:solidFill>
                <a:latin typeface="Verdana" pitchFamily="34" charset="0"/>
              </a:defRPr>
            </a:lvl2pPr>
            <a:lvl3pPr marL="1102677" indent="-220535" defTabSz="954123" eaLnBrk="0" hangingPunct="0">
              <a:defRPr sz="2700">
                <a:solidFill>
                  <a:schemeClr val="tx1"/>
                </a:solidFill>
                <a:latin typeface="Verdana" pitchFamily="34" charset="0"/>
              </a:defRPr>
            </a:lvl3pPr>
            <a:lvl4pPr marL="1543748" indent="-220535" defTabSz="954123" eaLnBrk="0" hangingPunct="0">
              <a:defRPr sz="2700">
                <a:solidFill>
                  <a:schemeClr val="tx1"/>
                </a:solidFill>
                <a:latin typeface="Verdana" pitchFamily="34" charset="0"/>
              </a:defRPr>
            </a:lvl4pPr>
            <a:lvl5pPr marL="1984818" indent="-220535" defTabSz="954123" eaLnBrk="0" hangingPunct="0">
              <a:defRPr sz="2700">
                <a:solidFill>
                  <a:schemeClr val="tx1"/>
                </a:solidFill>
                <a:latin typeface="Verdana" pitchFamily="34" charset="0"/>
              </a:defRPr>
            </a:lvl5pPr>
            <a:lvl6pPr marL="2425889" indent="-220535" defTabSz="954123" eaLnBrk="0" fontAlgn="base" hangingPunct="0">
              <a:spcBef>
                <a:spcPct val="0"/>
              </a:spcBef>
              <a:spcAft>
                <a:spcPct val="0"/>
              </a:spcAft>
              <a:defRPr sz="2700">
                <a:solidFill>
                  <a:schemeClr val="tx1"/>
                </a:solidFill>
                <a:latin typeface="Verdana" pitchFamily="34" charset="0"/>
              </a:defRPr>
            </a:lvl6pPr>
            <a:lvl7pPr marL="2866960" indent="-220535" defTabSz="954123" eaLnBrk="0" fontAlgn="base" hangingPunct="0">
              <a:spcBef>
                <a:spcPct val="0"/>
              </a:spcBef>
              <a:spcAft>
                <a:spcPct val="0"/>
              </a:spcAft>
              <a:defRPr sz="2700">
                <a:solidFill>
                  <a:schemeClr val="tx1"/>
                </a:solidFill>
                <a:latin typeface="Verdana" pitchFamily="34" charset="0"/>
              </a:defRPr>
            </a:lvl7pPr>
            <a:lvl8pPr marL="3308030" indent="-220535" defTabSz="954123" eaLnBrk="0" fontAlgn="base" hangingPunct="0">
              <a:spcBef>
                <a:spcPct val="0"/>
              </a:spcBef>
              <a:spcAft>
                <a:spcPct val="0"/>
              </a:spcAft>
              <a:defRPr sz="2700">
                <a:solidFill>
                  <a:schemeClr val="tx1"/>
                </a:solidFill>
                <a:latin typeface="Verdana" pitchFamily="34" charset="0"/>
              </a:defRPr>
            </a:lvl8pPr>
            <a:lvl9pPr marL="3749101" indent="-220535" defTabSz="954123" eaLnBrk="0" fontAlgn="base" hangingPunct="0">
              <a:spcBef>
                <a:spcPct val="0"/>
              </a:spcBef>
              <a:spcAft>
                <a:spcPct val="0"/>
              </a:spcAft>
              <a:defRPr sz="2700">
                <a:solidFill>
                  <a:schemeClr val="tx1"/>
                </a:solidFill>
                <a:latin typeface="Verdana" pitchFamily="34" charset="0"/>
              </a:defRPr>
            </a:lvl9pPr>
          </a:lstStyle>
          <a:p>
            <a:pPr eaLnBrk="1" hangingPunct="1"/>
            <a:fld id="{3011D0F1-912C-4D5A-80A7-E036CA1357A2}" type="slidenum">
              <a:rPr lang="it-IT" sz="1400">
                <a:latin typeface="Arial" charset="0"/>
              </a:rPr>
              <a:pPr eaLnBrk="1" hangingPunct="1"/>
              <a:t>2</a:t>
            </a:fld>
            <a:endParaRPr lang="it-IT" sz="1400">
              <a:latin typeface="Arial"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000" dirty="0"/>
          </a:p>
        </p:txBody>
      </p:sp>
    </p:spTree>
    <p:extLst>
      <p:ext uri="{BB962C8B-B14F-4D97-AF65-F5344CB8AC3E}">
        <p14:creationId xmlns:p14="http://schemas.microsoft.com/office/powerpoint/2010/main" val="3361423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20</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691849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21</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2537278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22</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r>
              <a:rPr lang="en-US" dirty="0">
                <a:effectLst/>
              </a:rPr>
              <a:t>$</a:t>
            </a:r>
            <a:r>
              <a:rPr lang="en-US" dirty="0" err="1">
                <a:effectLst/>
              </a:rPr>
              <a:t>emmeans</a:t>
            </a:r>
            <a:endParaRPr lang="en-US" dirty="0">
              <a:effectLst/>
            </a:endParaRPr>
          </a:p>
          <a:p>
            <a:pPr defTabSz="882213" eaLnBrk="1" hangingPunct="1">
              <a:defRPr/>
            </a:pPr>
            <a:r>
              <a:rPr lang="en-US" dirty="0">
                <a:effectLst/>
              </a:rPr>
              <a:t>phenomenon	</a:t>
            </a:r>
            <a:r>
              <a:rPr lang="en-US" dirty="0" err="1">
                <a:effectLst/>
              </a:rPr>
              <a:t>emmean</a:t>
            </a:r>
            <a:r>
              <a:rPr lang="en-US" dirty="0">
                <a:effectLst/>
              </a:rPr>
              <a:t>	SE	df	</a:t>
            </a:r>
            <a:r>
              <a:rPr lang="en-US" dirty="0" err="1">
                <a:effectLst/>
              </a:rPr>
              <a:t>asymp.LCL</a:t>
            </a:r>
            <a:r>
              <a:rPr lang="en-US" dirty="0">
                <a:effectLst/>
              </a:rPr>
              <a:t>	</a:t>
            </a:r>
            <a:r>
              <a:rPr lang="en-US" dirty="0" err="1">
                <a:effectLst/>
              </a:rPr>
              <a:t>asymp.UCL</a:t>
            </a:r>
            <a:r>
              <a:rPr lang="en-US" dirty="0">
                <a:effectLst/>
              </a:rPr>
              <a:t> </a:t>
            </a:r>
          </a:p>
          <a:p>
            <a:pPr defTabSz="882213" eaLnBrk="1" hangingPunct="1">
              <a:defRPr/>
            </a:pPr>
            <a:r>
              <a:rPr lang="en-US" dirty="0">
                <a:effectLst/>
              </a:rPr>
              <a:t>A1	5.09 	0.150 	Inf 	4.79 	5.38 </a:t>
            </a:r>
          </a:p>
          <a:p>
            <a:pPr defTabSz="882213" eaLnBrk="1" hangingPunct="1">
              <a:defRPr/>
            </a:pPr>
            <a:r>
              <a:rPr lang="en-US" dirty="0">
                <a:effectLst/>
              </a:rPr>
              <a:t>A2 	5.68 	0.231 	Inf 	5.23 	6.13 </a:t>
            </a:r>
          </a:p>
          <a:p>
            <a:pPr defTabSz="882213" eaLnBrk="1" hangingPunct="1">
              <a:defRPr/>
            </a:pPr>
            <a:r>
              <a:rPr lang="en-US" dirty="0">
                <a:effectLst/>
              </a:rPr>
              <a:t>A3 	4.34 	0.103 	Inf 	4.14 	4.54 </a:t>
            </a:r>
          </a:p>
          <a:p>
            <a:pPr defTabSz="882213" eaLnBrk="1" hangingPunct="1">
              <a:defRPr/>
            </a:pPr>
            <a:r>
              <a:rPr lang="en-US" dirty="0">
                <a:effectLst/>
              </a:rPr>
              <a:t>A4 	2.77 	0.119 	Inf 	2.54 	3.00 </a:t>
            </a:r>
          </a:p>
          <a:p>
            <a:pPr defTabSz="882213" eaLnBrk="1" hangingPunct="1">
              <a:defRPr/>
            </a:pPr>
            <a:r>
              <a:rPr lang="en-US" dirty="0">
                <a:effectLst/>
              </a:rPr>
              <a:t>A5 	3.93 	0.143 	Inf 	3.64 	4.21 </a:t>
            </a:r>
          </a:p>
          <a:p>
            <a:pPr defTabSz="882213" eaLnBrk="1" hangingPunct="1">
              <a:defRPr/>
            </a:pPr>
            <a:r>
              <a:rPr lang="en-US" dirty="0">
                <a:effectLst/>
              </a:rPr>
              <a:t>A6 	2.73 	0.124 	Inf 	2.49 	2.98 </a:t>
            </a:r>
          </a:p>
          <a:p>
            <a:pPr defTabSz="882213" eaLnBrk="1" hangingPunct="1">
              <a:defRPr/>
            </a:pPr>
            <a:r>
              <a:rPr lang="en-US" dirty="0">
                <a:effectLst/>
              </a:rPr>
              <a:t>A7 	3.84 	0.110 	Inf 	3.63 	4.06</a:t>
            </a:r>
            <a:endParaRPr lang="en-US" dirty="0"/>
          </a:p>
        </p:txBody>
      </p:sp>
    </p:spTree>
    <p:extLst>
      <p:ext uri="{BB962C8B-B14F-4D97-AF65-F5344CB8AC3E}">
        <p14:creationId xmlns:p14="http://schemas.microsoft.com/office/powerpoint/2010/main" val="2669241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23</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45072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24</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341906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25</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3539694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26</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3089256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27</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895054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28</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158719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29</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929514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561522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30</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002898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31</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631290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32</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827982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33</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31895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34</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3474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35</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688979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36</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r>
              <a:rPr lang="en-US" b="1" dirty="0"/>
              <a:t>Evolution</a:t>
            </a:r>
            <a:r>
              <a:rPr lang="en-US" dirty="0"/>
              <a:t>: A theory able to predict language changes is favored.</a:t>
            </a:r>
            <a:endParaRPr lang="en-US" dirty="0">
              <a:latin typeface="Arial" pitchFamily="34" charset="0"/>
            </a:endParaRPr>
          </a:p>
          <a:p>
            <a:pPr defTabSz="882213" eaLnBrk="1" hangingPunct="1">
              <a:defRPr/>
            </a:pPr>
            <a:r>
              <a:rPr lang="en-US" b="1" dirty="0">
                <a:latin typeface="Arial" pitchFamily="34" charset="0"/>
              </a:rPr>
              <a:t>Computational Efficiency</a:t>
            </a:r>
            <a:r>
              <a:rPr lang="en-US" dirty="0">
                <a:latin typeface="Arial" pitchFamily="34" charset="0"/>
              </a:rPr>
              <a:t>: </a:t>
            </a:r>
            <a:endParaRPr lang="en-US" dirty="0"/>
          </a:p>
        </p:txBody>
      </p:sp>
    </p:spTree>
    <p:extLst>
      <p:ext uri="{BB962C8B-B14F-4D97-AF65-F5344CB8AC3E}">
        <p14:creationId xmlns:p14="http://schemas.microsoft.com/office/powerpoint/2010/main" val="2344288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37</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r>
              <a:rPr lang="en-US" b="1" dirty="0"/>
              <a:t>Evolution</a:t>
            </a:r>
            <a:r>
              <a:rPr lang="en-US" dirty="0"/>
              <a:t>: A theory able to predict language changes is favored.</a:t>
            </a:r>
            <a:endParaRPr lang="en-US" dirty="0">
              <a:latin typeface="Arial" pitchFamily="34" charset="0"/>
            </a:endParaRPr>
          </a:p>
          <a:p>
            <a:pPr defTabSz="882213" eaLnBrk="1" hangingPunct="1">
              <a:defRPr/>
            </a:pPr>
            <a:r>
              <a:rPr lang="en-US" b="1" dirty="0">
                <a:latin typeface="Arial" pitchFamily="34" charset="0"/>
              </a:rPr>
              <a:t>Computational Efficiency</a:t>
            </a:r>
            <a:r>
              <a:rPr lang="en-US" dirty="0">
                <a:latin typeface="Arial" pitchFamily="34" charset="0"/>
              </a:rPr>
              <a:t>: </a:t>
            </a:r>
            <a:endParaRPr lang="en-US" dirty="0"/>
          </a:p>
        </p:txBody>
      </p:sp>
    </p:spTree>
    <p:extLst>
      <p:ext uri="{BB962C8B-B14F-4D97-AF65-F5344CB8AC3E}">
        <p14:creationId xmlns:p14="http://schemas.microsoft.com/office/powerpoint/2010/main" val="4288677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38</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r>
              <a:rPr lang="en-US" b="1" dirty="0"/>
              <a:t>Evolution</a:t>
            </a:r>
            <a:r>
              <a:rPr lang="en-US" dirty="0"/>
              <a:t>: A theory able to predict language changes is favored.</a:t>
            </a:r>
            <a:endParaRPr lang="en-US" dirty="0">
              <a:latin typeface="Arial" pitchFamily="34" charset="0"/>
            </a:endParaRPr>
          </a:p>
          <a:p>
            <a:pPr defTabSz="882213" eaLnBrk="1" hangingPunct="1">
              <a:defRPr/>
            </a:pPr>
            <a:r>
              <a:rPr lang="en-US" b="1" dirty="0">
                <a:latin typeface="Arial" pitchFamily="34" charset="0"/>
              </a:rPr>
              <a:t>Computational Efficiency</a:t>
            </a:r>
            <a:r>
              <a:rPr lang="en-US" dirty="0">
                <a:latin typeface="Arial" pitchFamily="34" charset="0"/>
              </a:rPr>
              <a:t>: </a:t>
            </a:r>
            <a:endParaRPr lang="en-US" dirty="0"/>
          </a:p>
        </p:txBody>
      </p:sp>
    </p:spTree>
    <p:extLst>
      <p:ext uri="{BB962C8B-B14F-4D97-AF65-F5344CB8AC3E}">
        <p14:creationId xmlns:p14="http://schemas.microsoft.com/office/powerpoint/2010/main" val="2295181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39</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r>
              <a:rPr lang="en-US" b="1" dirty="0"/>
              <a:t>Evolution</a:t>
            </a:r>
            <a:r>
              <a:rPr lang="en-US" dirty="0"/>
              <a:t>: A theory able to predict language changes is favored.</a:t>
            </a:r>
            <a:endParaRPr lang="en-US" dirty="0">
              <a:latin typeface="Arial" pitchFamily="34" charset="0"/>
            </a:endParaRPr>
          </a:p>
          <a:p>
            <a:pPr defTabSz="882213" eaLnBrk="1" hangingPunct="1">
              <a:defRPr/>
            </a:pPr>
            <a:r>
              <a:rPr lang="en-US" b="1" dirty="0">
                <a:latin typeface="Arial" pitchFamily="34" charset="0"/>
              </a:rPr>
              <a:t>Computational Efficiency</a:t>
            </a:r>
            <a:r>
              <a:rPr lang="en-US" dirty="0">
                <a:latin typeface="Arial" pitchFamily="34" charset="0"/>
              </a:rPr>
              <a:t>: </a:t>
            </a:r>
            <a:endParaRPr lang="en-US" dirty="0"/>
          </a:p>
        </p:txBody>
      </p:sp>
    </p:spTree>
    <p:extLst>
      <p:ext uri="{BB962C8B-B14F-4D97-AF65-F5344CB8AC3E}">
        <p14:creationId xmlns:p14="http://schemas.microsoft.com/office/powerpoint/2010/main" val="2863779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4</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2397515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40</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r>
              <a:rPr lang="en-US" b="1" dirty="0"/>
              <a:t>Evolution</a:t>
            </a:r>
            <a:r>
              <a:rPr lang="en-US" dirty="0"/>
              <a:t>: A theory able to predict language changes is favored.</a:t>
            </a:r>
            <a:endParaRPr lang="en-US" dirty="0">
              <a:latin typeface="Arial" pitchFamily="34" charset="0"/>
            </a:endParaRPr>
          </a:p>
          <a:p>
            <a:pPr defTabSz="882213" eaLnBrk="1" hangingPunct="1">
              <a:defRPr/>
            </a:pPr>
            <a:r>
              <a:rPr lang="en-US" b="1" dirty="0">
                <a:latin typeface="Arial" pitchFamily="34" charset="0"/>
              </a:rPr>
              <a:t>Computational Efficiency</a:t>
            </a:r>
            <a:r>
              <a:rPr lang="en-US" dirty="0">
                <a:latin typeface="Arial" pitchFamily="34" charset="0"/>
              </a:rPr>
              <a:t>: </a:t>
            </a:r>
            <a:endParaRPr lang="en-US" dirty="0"/>
          </a:p>
        </p:txBody>
      </p:sp>
    </p:spTree>
    <p:extLst>
      <p:ext uri="{BB962C8B-B14F-4D97-AF65-F5344CB8AC3E}">
        <p14:creationId xmlns:p14="http://schemas.microsoft.com/office/powerpoint/2010/main" val="3542868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41</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916617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42</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962997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43</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3366410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44</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696342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45</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3747821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46</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087907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47</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r>
              <a:rPr lang="en-US" b="1" dirty="0"/>
              <a:t>Evolution</a:t>
            </a:r>
            <a:r>
              <a:rPr lang="en-US" dirty="0"/>
              <a:t>: A theory able to predict language changes is favored.</a:t>
            </a:r>
            <a:endParaRPr lang="en-US" dirty="0">
              <a:latin typeface="Arial" pitchFamily="34" charset="0"/>
            </a:endParaRPr>
          </a:p>
          <a:p>
            <a:pPr defTabSz="882213" eaLnBrk="1" hangingPunct="1">
              <a:defRPr/>
            </a:pPr>
            <a:r>
              <a:rPr lang="en-US" b="1" dirty="0">
                <a:latin typeface="Arial" pitchFamily="34" charset="0"/>
              </a:rPr>
              <a:t>Computational Efficiency</a:t>
            </a:r>
            <a:r>
              <a:rPr lang="en-US" dirty="0">
                <a:latin typeface="Arial" pitchFamily="34" charset="0"/>
              </a:rPr>
              <a:t>: </a:t>
            </a:r>
            <a:endParaRPr lang="en-US" dirty="0"/>
          </a:p>
        </p:txBody>
      </p:sp>
    </p:spTree>
    <p:extLst>
      <p:ext uri="{BB962C8B-B14F-4D97-AF65-F5344CB8AC3E}">
        <p14:creationId xmlns:p14="http://schemas.microsoft.com/office/powerpoint/2010/main" val="391718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5</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773447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6</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2025227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7</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3626245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8</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345844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E37F1A7-9681-4F4D-ADD1-E0E8E0A38B46}" type="slidenum">
              <a:rPr lang="it-IT" smtClean="0">
                <a:latin typeface="Arial" pitchFamily="34" charset="0"/>
              </a:rPr>
              <a:pPr/>
              <a:t>9</a:t>
            </a:fld>
            <a:endParaRPr lang="it-IT">
              <a:latin typeface="Arial" pitchFamily="34" charset="0"/>
            </a:endParaRPr>
          </a:p>
        </p:txBody>
      </p:sp>
      <p:sp>
        <p:nvSpPr>
          <p:cNvPr id="58371" name="Rectangle 2"/>
          <p:cNvSpPr>
            <a:spLocks noGrp="1" noRot="1" noChangeAspect="1" noChangeArrowheads="1" noTextEdit="1"/>
          </p:cNvSpPr>
          <p:nvPr>
            <p:ph type="sldImg"/>
          </p:nvPr>
        </p:nvSpPr>
        <p:spPr>
          <a:xfrm>
            <a:off x="2671763" y="511175"/>
            <a:ext cx="4529137" cy="2547938"/>
          </a:xfrm>
          <a:ln/>
        </p:spPr>
      </p:sp>
      <p:sp>
        <p:nvSpPr>
          <p:cNvPr id="58372" name="Rectangle 3"/>
          <p:cNvSpPr>
            <a:spLocks noGrp="1" noChangeArrowheads="1"/>
          </p:cNvSpPr>
          <p:nvPr>
            <p:ph type="body" idx="1"/>
          </p:nvPr>
        </p:nvSpPr>
        <p:spPr>
          <a:noFill/>
          <a:ln/>
        </p:spPr>
        <p:txBody>
          <a:bodyPr/>
          <a:lstStyle/>
          <a:p>
            <a:pPr defTabSz="882213" eaLnBrk="1" hangingPunct="1">
              <a:defRPr/>
            </a:pPr>
            <a:endParaRPr lang="en-US" dirty="0"/>
          </a:p>
        </p:txBody>
      </p:sp>
    </p:spTree>
    <p:extLst>
      <p:ext uri="{BB962C8B-B14F-4D97-AF65-F5344CB8AC3E}">
        <p14:creationId xmlns:p14="http://schemas.microsoft.com/office/powerpoint/2010/main" val="1588871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Intestazione sezione">
    <p:bg>
      <p:bgPr>
        <a:solidFill>
          <a:srgbClr val="838383"/>
        </a:solidFill>
        <a:effectLst/>
      </p:bgPr>
    </p:bg>
    <p:spTree>
      <p:nvGrpSpPr>
        <p:cNvPr id="1" name=""/>
        <p:cNvGrpSpPr/>
        <p:nvPr/>
      </p:nvGrpSpPr>
      <p:grpSpPr>
        <a:xfrm>
          <a:off x="0" y="0"/>
          <a:ext cx="0" cy="0"/>
          <a:chOff x="0" y="0"/>
          <a:chExt cx="0" cy="0"/>
        </a:xfrm>
      </p:grpSpPr>
      <p:sp>
        <p:nvSpPr>
          <p:cNvPr id="7" name="Rectangle 6"/>
          <p:cNvSpPr/>
          <p:nvPr/>
        </p:nvSpPr>
        <p:spPr>
          <a:xfrm>
            <a:off x="335360" y="368660"/>
            <a:ext cx="11535076" cy="616460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 Placeholder 2">
            <a:extLst>
              <a:ext uri="{FF2B5EF4-FFF2-40B4-BE49-F238E27FC236}">
                <a16:creationId xmlns:a16="http://schemas.microsoft.com/office/drawing/2014/main" id="{04CB5D10-A2A3-0F0E-D6CD-C2E4222D0850}"/>
              </a:ext>
            </a:extLst>
          </p:cNvPr>
          <p:cNvSpPr>
            <a:spLocks noGrp="1"/>
          </p:cNvSpPr>
          <p:nvPr>
            <p:ph type="body" idx="1"/>
          </p:nvPr>
        </p:nvSpPr>
        <p:spPr>
          <a:xfrm>
            <a:off x="1097280" y="1736812"/>
            <a:ext cx="2982496" cy="3859316"/>
          </a:xfrm>
        </p:spPr>
        <p:txBody>
          <a:bodyPr lIns="91440" rIns="91440" anchor="ctr" anchorCtr="0">
            <a:normAutofit/>
          </a:bodyPr>
          <a:lstStyle>
            <a:lvl1pPr marL="0" indent="0" algn="r">
              <a:buNone/>
              <a:defRPr sz="2400" cap="all" spc="200" baseline="0">
                <a:solidFill>
                  <a:schemeClr val="bg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dirty="0"/>
              <a:t>Fare clic per modificare gli stili del testo dello schema</a:t>
            </a:r>
          </a:p>
        </p:txBody>
      </p:sp>
      <p:pic>
        <p:nvPicPr>
          <p:cNvPr id="13" name="Immagine 12" descr="Immagine che contiene testo&#10;&#10;Descrizione generata automaticamente">
            <a:extLst>
              <a:ext uri="{FF2B5EF4-FFF2-40B4-BE49-F238E27FC236}">
                <a16:creationId xmlns:a16="http://schemas.microsoft.com/office/drawing/2014/main" id="{8778C8BF-2670-67D7-97FC-5C019B02C7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46607" y="626689"/>
            <a:ext cx="3576513" cy="817117"/>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6960398F-08EB-3664-0B7F-6FD1CB48BB3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3659" y="620456"/>
            <a:ext cx="823350" cy="823350"/>
          </a:xfrm>
          <a:prstGeom prst="rect">
            <a:avLst/>
          </a:prstGeom>
        </p:spPr>
      </p:pic>
      <p:pic>
        <p:nvPicPr>
          <p:cNvPr id="15" name="Immagine 14" descr="Immagine che contiene finestra, edificio, cupola, grafica vettoriale&#10;&#10;Descrizione generata automaticamente">
            <a:extLst>
              <a:ext uri="{FF2B5EF4-FFF2-40B4-BE49-F238E27FC236}">
                <a16:creationId xmlns:a16="http://schemas.microsoft.com/office/drawing/2014/main" id="{2BF4083A-F975-977E-925E-8C0BE43483B7}"/>
              </a:ext>
            </a:extLst>
          </p:cNvPr>
          <p:cNvPicPr>
            <a:picLocks noChangeAspect="1"/>
          </p:cNvPicPr>
          <p:nvPr userDrawn="1"/>
        </p:nvPicPr>
        <p:blipFill rotWithShape="1">
          <a:blip r:embed="rId4">
            <a:alphaModFix amt="50000"/>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16391" b="29412"/>
          <a:stretch/>
        </p:blipFill>
        <p:spPr>
          <a:xfrm>
            <a:off x="8022933" y="3284984"/>
            <a:ext cx="3847503" cy="3248277"/>
          </a:xfrm>
          <a:prstGeom prst="rect">
            <a:avLst/>
          </a:prstGeom>
        </p:spPr>
      </p:pic>
      <p:cxnSp>
        <p:nvCxnSpPr>
          <p:cNvPr id="26" name="Connettore diritto 25">
            <a:extLst>
              <a:ext uri="{FF2B5EF4-FFF2-40B4-BE49-F238E27FC236}">
                <a16:creationId xmlns:a16="http://schemas.microsoft.com/office/drawing/2014/main" id="{100A1CE4-3F37-5578-C600-CB0230F7F34F}"/>
              </a:ext>
            </a:extLst>
          </p:cNvPr>
          <p:cNvCxnSpPr/>
          <p:nvPr userDrawn="1"/>
        </p:nvCxnSpPr>
        <p:spPr>
          <a:xfrm>
            <a:off x="4187788" y="1880828"/>
            <a:ext cx="0" cy="36364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1405F1C4-DC5B-46A5-AF19-D70C920FC8CE}"/>
              </a:ext>
            </a:extLst>
          </p:cNvPr>
          <p:cNvSpPr>
            <a:spLocks noGrp="1"/>
          </p:cNvSpPr>
          <p:nvPr>
            <p:ph type="title"/>
          </p:nvPr>
        </p:nvSpPr>
        <p:spPr>
          <a:xfrm>
            <a:off x="4295800" y="1736812"/>
            <a:ext cx="6859880" cy="3859316"/>
          </a:xfrm>
        </p:spPr>
        <p:txBody>
          <a:bodyPr anchor="ctr" anchorCtr="0">
            <a:normAutofit/>
          </a:bodyPr>
          <a:lstStyle>
            <a:lvl1pPr algn="l">
              <a:lnSpc>
                <a:spcPct val="85000"/>
              </a:lnSpc>
              <a:defRPr sz="5400" b="0">
                <a:solidFill>
                  <a:schemeClr val="bg1"/>
                </a:solidFill>
              </a:defRPr>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53935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a:defRPr/>
            </a:pPr>
            <a:r>
              <a:rPr lang="en-US" dirty="0"/>
              <a:t>Test COnVERSA</a:t>
            </a:r>
            <a:endParaRPr lang="it-IT" dirty="0"/>
          </a:p>
        </p:txBody>
      </p:sp>
      <p:sp>
        <p:nvSpPr>
          <p:cNvPr id="5" name="Footer Placeholder 4"/>
          <p:cNvSpPr>
            <a:spLocks noGrp="1"/>
          </p:cNvSpPr>
          <p:nvPr>
            <p:ph type="ftr" sz="quarter" idx="11"/>
          </p:nvPr>
        </p:nvSpPr>
        <p:spPr/>
        <p:txBody>
          <a:bodyPr/>
          <a:lstStyle/>
          <a:p>
            <a:pPr>
              <a:defRPr/>
            </a:pPr>
            <a:r>
              <a:rPr lang="it-IT" dirty="0"/>
              <a:t>C. Chesi, G. Ghersi, V. Musella, D. </a:t>
            </a:r>
            <a:r>
              <a:rPr lang="it-IT" dirty="0" err="1"/>
              <a:t>Musola</a:t>
            </a:r>
            <a:endParaRPr lang="en-US" dirty="0"/>
          </a:p>
        </p:txBody>
      </p:sp>
      <p:sp>
        <p:nvSpPr>
          <p:cNvPr id="6" name="Slide Number Placeholder 5"/>
          <p:cNvSpPr>
            <a:spLocks noGrp="1"/>
          </p:cNvSpPr>
          <p:nvPr>
            <p:ph type="sldNum" sz="quarter" idx="12"/>
          </p:nvPr>
        </p:nvSpPr>
        <p:spPr/>
        <p:txBody>
          <a:bodyPr/>
          <a:lstStyle/>
          <a:p>
            <a:pPr>
              <a:defRPr/>
            </a:pPr>
            <a:fld id="{8067B07E-EE15-41BD-826F-994FAAC78124}" type="slidenum">
              <a:rPr lang="it-IT" smtClean="0"/>
              <a:pPr>
                <a:defRPr/>
              </a:pPr>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961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p:txBody>
          <a:bodyPr/>
          <a:lstStyle>
            <a:lvl1pPr marL="342900" indent="-342900">
              <a:buFont typeface="Wingdings" panose="05000000000000000000" pitchFamily="2" charset="2"/>
              <a:buChar char="¤"/>
              <a:defRPr/>
            </a:lvl1pPr>
            <a:lvl2pPr marL="541338" indent="-341313">
              <a:buFont typeface="Wingdings" panose="05000000000000000000" pitchFamily="2" charset="2"/>
              <a:buChar char="£"/>
              <a:defRPr/>
            </a:lvl2pPr>
            <a:lvl3pPr marL="722313" indent="-338138">
              <a:buFont typeface="Wingdings" panose="05000000000000000000" pitchFamily="2" charset="2"/>
              <a:buChar char="¢"/>
              <a:defRPr/>
            </a:lvl3pPr>
            <a:lvl4pPr marL="901700" indent="-334963">
              <a:buFont typeface="Wingdings" panose="05000000000000000000" pitchFamily="2" charset="2"/>
              <a:buChar char=""/>
              <a:defRPr/>
            </a:lvl4pPr>
            <a:lvl5pPr marL="1071563" indent="-322263">
              <a:buFont typeface="Wingdings" panose="05000000000000000000" pitchFamily="2" charset="2"/>
              <a:buChar char=""/>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10"/>
          </p:nvPr>
        </p:nvSpPr>
        <p:spPr/>
        <p:txBody>
          <a:bodyPr/>
          <a:lstStyle/>
          <a:p>
            <a:pPr>
              <a:defRPr/>
            </a:pPr>
            <a:r>
              <a:rPr lang="en-US" dirty="0"/>
              <a:t>Test COnVERSA</a:t>
            </a:r>
            <a:endParaRPr lang="it-IT" dirty="0"/>
          </a:p>
        </p:txBody>
      </p:sp>
      <p:sp>
        <p:nvSpPr>
          <p:cNvPr id="5" name="Footer Placeholder 4"/>
          <p:cNvSpPr>
            <a:spLocks noGrp="1"/>
          </p:cNvSpPr>
          <p:nvPr>
            <p:ph type="ftr" sz="quarter" idx="11"/>
          </p:nvPr>
        </p:nvSpPr>
        <p:spPr/>
        <p:txBody>
          <a:bodyPr/>
          <a:lstStyle/>
          <a:p>
            <a:pPr>
              <a:defRPr/>
            </a:pPr>
            <a:r>
              <a:rPr lang="it-IT" dirty="0"/>
              <a:t>C. Chesi, G. Ghersi, V. Musella, D. </a:t>
            </a:r>
            <a:r>
              <a:rPr lang="it-IT" dirty="0" err="1"/>
              <a:t>Musola</a:t>
            </a:r>
            <a:endParaRPr lang="en-US" dirty="0"/>
          </a:p>
        </p:txBody>
      </p:sp>
      <p:sp>
        <p:nvSpPr>
          <p:cNvPr id="6" name="Slide Number Placeholder 5"/>
          <p:cNvSpPr>
            <a:spLocks noGrp="1"/>
          </p:cNvSpPr>
          <p:nvPr>
            <p:ph type="sldNum" sz="quarter" idx="12"/>
          </p:nvPr>
        </p:nvSpPr>
        <p:spPr/>
        <p:txBody>
          <a:bodyPr/>
          <a:lstStyle/>
          <a:p>
            <a:pPr>
              <a:defRPr/>
            </a:pPr>
            <a:fld id="{00CF4F71-35AD-48F3-9D31-086F5A0ADCA0}" type="slidenum">
              <a:rPr lang="it-IT" smtClean="0"/>
              <a:pPr>
                <a:defRPr/>
              </a:pPr>
              <a:t>‹N›</a:t>
            </a:fld>
            <a:endParaRPr lang="it-IT"/>
          </a:p>
        </p:txBody>
      </p:sp>
    </p:spTree>
    <p:extLst>
      <p:ext uri="{BB962C8B-B14F-4D97-AF65-F5344CB8AC3E}">
        <p14:creationId xmlns:p14="http://schemas.microsoft.com/office/powerpoint/2010/main" val="45290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pPr>
              <a:defRPr/>
            </a:pPr>
            <a:r>
              <a:rPr lang="en-US" dirty="0"/>
              <a:t>Test COnVERSA</a:t>
            </a:r>
            <a:endParaRPr lang="it-IT" dirty="0"/>
          </a:p>
        </p:txBody>
      </p:sp>
      <p:sp>
        <p:nvSpPr>
          <p:cNvPr id="5" name="Footer Placeholder 4"/>
          <p:cNvSpPr>
            <a:spLocks noGrp="1"/>
          </p:cNvSpPr>
          <p:nvPr>
            <p:ph type="ftr" sz="quarter" idx="11"/>
          </p:nvPr>
        </p:nvSpPr>
        <p:spPr/>
        <p:txBody>
          <a:bodyPr/>
          <a:lstStyle/>
          <a:p>
            <a:pPr>
              <a:defRPr/>
            </a:pPr>
            <a:r>
              <a:rPr lang="it-IT" dirty="0"/>
              <a:t>C. Chesi, G. Ghersi, V. Musella, D. </a:t>
            </a:r>
            <a:r>
              <a:rPr lang="it-IT" dirty="0" err="1"/>
              <a:t>Musola</a:t>
            </a:r>
            <a:endParaRPr lang="en-US" dirty="0"/>
          </a:p>
        </p:txBody>
      </p:sp>
      <p:sp>
        <p:nvSpPr>
          <p:cNvPr id="6" name="Slide Number Placeholder 5"/>
          <p:cNvSpPr>
            <a:spLocks noGrp="1"/>
          </p:cNvSpPr>
          <p:nvPr>
            <p:ph type="sldNum" sz="quarter" idx="12"/>
          </p:nvPr>
        </p:nvSpPr>
        <p:spPr/>
        <p:txBody>
          <a:bodyPr/>
          <a:lstStyle/>
          <a:p>
            <a:pPr>
              <a:defRPr/>
            </a:pPr>
            <a:fld id="{DA3AF8EB-BE26-49A4-8BE3-382D6F6CE0B0}" type="slidenum">
              <a:rPr lang="it-IT" smtClean="0"/>
              <a:pPr>
                <a:defRPr/>
              </a:pPr>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03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r>
              <a:rPr lang="en-US" dirty="0"/>
              <a:t>Test COnVERSA</a:t>
            </a:r>
            <a:endParaRPr lang="it-IT" dirty="0"/>
          </a:p>
        </p:txBody>
      </p:sp>
      <p:sp>
        <p:nvSpPr>
          <p:cNvPr id="6" name="Footer Placeholder 5"/>
          <p:cNvSpPr>
            <a:spLocks noGrp="1"/>
          </p:cNvSpPr>
          <p:nvPr>
            <p:ph type="ftr" sz="quarter" idx="11"/>
          </p:nvPr>
        </p:nvSpPr>
        <p:spPr/>
        <p:txBody>
          <a:bodyPr/>
          <a:lstStyle/>
          <a:p>
            <a:pPr>
              <a:defRPr/>
            </a:pPr>
            <a:r>
              <a:rPr lang="it-IT" dirty="0"/>
              <a:t>C. Chesi, G. Ghersi, V. Musella, D. </a:t>
            </a:r>
            <a:r>
              <a:rPr lang="it-IT" dirty="0" err="1"/>
              <a:t>Musola</a:t>
            </a:r>
            <a:endParaRPr lang="en-US" dirty="0"/>
          </a:p>
        </p:txBody>
      </p:sp>
      <p:sp>
        <p:nvSpPr>
          <p:cNvPr id="7" name="Slide Number Placeholder 6"/>
          <p:cNvSpPr>
            <a:spLocks noGrp="1"/>
          </p:cNvSpPr>
          <p:nvPr>
            <p:ph type="sldNum" sz="quarter" idx="12"/>
          </p:nvPr>
        </p:nvSpPr>
        <p:spPr/>
        <p:txBody>
          <a:bodyPr/>
          <a:lstStyle/>
          <a:p>
            <a:pPr>
              <a:defRPr/>
            </a:pPr>
            <a:fld id="{D4BB9A25-D836-4457-A88B-B95BEF6C426A}" type="slidenum">
              <a:rPr lang="it-IT" smtClean="0"/>
              <a:pPr>
                <a:defRPr/>
              </a:pPr>
              <a:t>‹N›</a:t>
            </a:fld>
            <a:endParaRPr lang="it-IT"/>
          </a:p>
        </p:txBody>
      </p:sp>
    </p:spTree>
    <p:extLst>
      <p:ext uri="{BB962C8B-B14F-4D97-AF65-F5344CB8AC3E}">
        <p14:creationId xmlns:p14="http://schemas.microsoft.com/office/powerpoint/2010/main" val="293588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a:xfrm>
            <a:off x="1097280" y="6459785"/>
            <a:ext cx="3954604" cy="365125"/>
          </a:xfrm>
        </p:spPr>
        <p:txBody>
          <a:bodyPr/>
          <a:lstStyle/>
          <a:p>
            <a:pPr>
              <a:defRPr/>
            </a:pPr>
            <a:r>
              <a:rPr lang="en-US" dirty="0"/>
              <a:t>Test COnVERSA</a:t>
            </a:r>
            <a:endParaRPr lang="it-IT" dirty="0"/>
          </a:p>
        </p:txBody>
      </p:sp>
      <p:sp>
        <p:nvSpPr>
          <p:cNvPr id="8" name="Footer Placeholder 7"/>
          <p:cNvSpPr>
            <a:spLocks noGrp="1"/>
          </p:cNvSpPr>
          <p:nvPr>
            <p:ph type="ftr" sz="quarter" idx="11"/>
          </p:nvPr>
        </p:nvSpPr>
        <p:spPr>
          <a:xfrm>
            <a:off x="5267907" y="6459785"/>
            <a:ext cx="1728193" cy="365125"/>
          </a:xfrm>
        </p:spPr>
        <p:txBody>
          <a:bodyPr/>
          <a:lstStyle/>
          <a:p>
            <a:pPr>
              <a:defRPr/>
            </a:pPr>
            <a:r>
              <a:rPr lang="it-IT" dirty="0"/>
              <a:t>C. Chesi, G. Ghersi, V. Musella, D. </a:t>
            </a:r>
            <a:r>
              <a:rPr lang="it-IT" dirty="0" err="1"/>
              <a:t>Musola</a:t>
            </a:r>
            <a:endParaRPr lang="en-US" dirty="0"/>
          </a:p>
        </p:txBody>
      </p:sp>
      <p:sp>
        <p:nvSpPr>
          <p:cNvPr id="9" name="Slide Number Placeholder 8"/>
          <p:cNvSpPr>
            <a:spLocks noGrp="1"/>
          </p:cNvSpPr>
          <p:nvPr>
            <p:ph type="sldNum" sz="quarter" idx="12"/>
          </p:nvPr>
        </p:nvSpPr>
        <p:spPr>
          <a:xfrm>
            <a:off x="10499667" y="6460925"/>
            <a:ext cx="1312025" cy="365125"/>
          </a:xfrm>
        </p:spPr>
        <p:txBody>
          <a:bodyPr/>
          <a:lstStyle/>
          <a:p>
            <a:pPr>
              <a:defRPr/>
            </a:pPr>
            <a:fld id="{01E86D4C-F7D9-4648-B908-460B18177C81}" type="slidenum">
              <a:rPr lang="it-IT" smtClean="0"/>
              <a:pPr>
                <a:defRPr/>
              </a:pPr>
              <a:t>‹N›</a:t>
            </a:fld>
            <a:endParaRPr lang="it-IT"/>
          </a:p>
        </p:txBody>
      </p:sp>
    </p:spTree>
    <p:extLst>
      <p:ext uri="{BB962C8B-B14F-4D97-AF65-F5344CB8AC3E}">
        <p14:creationId xmlns:p14="http://schemas.microsoft.com/office/powerpoint/2010/main" val="2570957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599" y="731520"/>
            <a:ext cx="6823899" cy="5257800"/>
          </a:xfrm>
        </p:spPr>
        <p:txBody>
          <a:bodyPr/>
          <a:lstStyle>
            <a:lvl1pPr marL="342900" indent="-342900">
              <a:buClr>
                <a:schemeClr val="accent3"/>
              </a:buClr>
              <a:buFont typeface="Wingdings" panose="05000000000000000000" pitchFamily="2" charset="2"/>
              <a:buChar char="¤"/>
              <a:defRPr sz="2000"/>
            </a:lvl1pPr>
            <a:lvl2pPr>
              <a:defRPr sz="1800"/>
            </a:lvl2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lgn="r">
              <a:buNone/>
              <a:defRPr sz="15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5" name="Date Placeholder 4"/>
          <p:cNvSpPr>
            <a:spLocks noGrp="1"/>
          </p:cNvSpPr>
          <p:nvPr>
            <p:ph type="dt" sz="half" idx="10"/>
          </p:nvPr>
        </p:nvSpPr>
        <p:spPr>
          <a:xfrm>
            <a:off x="465511" y="6459785"/>
            <a:ext cx="3200399" cy="365125"/>
          </a:xfrm>
        </p:spPr>
        <p:txBody>
          <a:bodyPr/>
          <a:lstStyle>
            <a:lvl1pPr algn="r">
              <a:defRPr/>
            </a:lvl1pPr>
          </a:lstStyle>
          <a:p>
            <a:pPr>
              <a:defRPr/>
            </a:pPr>
            <a:r>
              <a:rPr lang="en-US" dirty="0"/>
              <a:t>Test COnVERSA</a:t>
            </a:r>
            <a:endParaRPr lang="it-IT"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accent4"/>
                </a:solidFill>
              </a:defRPr>
            </a:lvl1pPr>
          </a:lstStyle>
          <a:p>
            <a:pPr>
              <a:defRPr/>
            </a:pPr>
            <a:r>
              <a:rPr lang="it-IT" dirty="0"/>
              <a:t>C. Chesi, G. Ghersi, V. Musella, D. </a:t>
            </a:r>
            <a:r>
              <a:rPr lang="it-IT" dirty="0" err="1"/>
              <a:t>Musola</a:t>
            </a:r>
            <a:endParaRPr lang="en-US" dirty="0"/>
          </a:p>
        </p:txBody>
      </p:sp>
      <p:sp>
        <p:nvSpPr>
          <p:cNvPr id="7" name="Slide Number Placeholder 6"/>
          <p:cNvSpPr>
            <a:spLocks noGrp="1"/>
          </p:cNvSpPr>
          <p:nvPr>
            <p:ph type="sldNum" sz="quarter" idx="12"/>
          </p:nvPr>
        </p:nvSpPr>
        <p:spPr>
          <a:xfrm>
            <a:off x="10723924" y="6459784"/>
            <a:ext cx="1312025" cy="365125"/>
          </a:xfrm>
        </p:spPr>
        <p:txBody>
          <a:bodyPr/>
          <a:lstStyle>
            <a:lvl1pPr>
              <a:defRPr>
                <a:solidFill>
                  <a:schemeClr val="accent4"/>
                </a:solidFill>
              </a:defRPr>
            </a:lvl1pPr>
          </a:lstStyle>
          <a:p>
            <a:pPr>
              <a:defRPr/>
            </a:pPr>
            <a:fld id="{64194214-70FC-4F2E-B384-CCD3BE48F795}" type="slidenum">
              <a:rPr lang="it-IT" smtClean="0"/>
              <a:pPr>
                <a:defRPr/>
              </a:pPr>
              <a:t>‹N›</a:t>
            </a:fld>
            <a:endParaRPr lang="it-IT"/>
          </a:p>
        </p:txBody>
      </p:sp>
      <p:pic>
        <p:nvPicPr>
          <p:cNvPr id="10" name="Immagine 9" descr="Immagine che contiene finestra, edificio, cupola, grafica vettoriale&#10;&#10;Descrizione generata automaticamente">
            <a:extLst>
              <a:ext uri="{FF2B5EF4-FFF2-40B4-BE49-F238E27FC236}">
                <a16:creationId xmlns:a16="http://schemas.microsoft.com/office/drawing/2014/main" id="{899EBA5F-5ED6-BBD4-5367-FD962AF8A9D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32247" r="28188"/>
          <a:stretch/>
        </p:blipFill>
        <p:spPr>
          <a:xfrm>
            <a:off x="8887354" y="0"/>
            <a:ext cx="3304646" cy="3117826"/>
          </a:xfrm>
          <a:prstGeom prst="rect">
            <a:avLst/>
          </a:prstGeom>
        </p:spPr>
      </p:pic>
    </p:spTree>
    <p:extLst>
      <p:ext uri="{BB962C8B-B14F-4D97-AF65-F5344CB8AC3E}">
        <p14:creationId xmlns:p14="http://schemas.microsoft.com/office/powerpoint/2010/main" val="11978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2"/>
          </p:nvPr>
        </p:nvSpPr>
        <p:spPr>
          <a:xfrm>
            <a:off x="1097280" y="6459785"/>
            <a:ext cx="3918600" cy="365125"/>
          </a:xfrm>
          <a:prstGeom prst="rect">
            <a:avLst/>
          </a:prstGeom>
        </p:spPr>
        <p:txBody>
          <a:bodyPr vert="horz" lIns="91440" tIns="45720" rIns="91440" bIns="45720" rtlCol="0" anchor="ctr"/>
          <a:lstStyle>
            <a:lvl1pPr algn="l">
              <a:defRPr sz="900">
                <a:solidFill>
                  <a:schemeClr val="accent4">
                    <a:lumMod val="40000"/>
                    <a:lumOff val="60000"/>
                  </a:schemeClr>
                </a:solidFill>
              </a:defRPr>
            </a:lvl1pPr>
          </a:lstStyle>
          <a:p>
            <a:pPr>
              <a:defRPr/>
            </a:pPr>
            <a:r>
              <a:rPr lang="en-US" dirty="0"/>
              <a:t>Test COnVERSA</a:t>
            </a:r>
            <a:endParaRPr lang="it-IT" dirty="0"/>
          </a:p>
        </p:txBody>
      </p:sp>
      <p:sp>
        <p:nvSpPr>
          <p:cNvPr id="5" name="Footer Placeholder 4"/>
          <p:cNvSpPr>
            <a:spLocks noGrp="1"/>
          </p:cNvSpPr>
          <p:nvPr>
            <p:ph type="ftr" sz="quarter" idx="3"/>
          </p:nvPr>
        </p:nvSpPr>
        <p:spPr>
          <a:xfrm>
            <a:off x="5195899" y="6459785"/>
            <a:ext cx="3313089" cy="365125"/>
          </a:xfrm>
          <a:prstGeom prst="rect">
            <a:avLst/>
          </a:prstGeom>
        </p:spPr>
        <p:txBody>
          <a:bodyPr vert="horz" lIns="91440" tIns="45720" rIns="91440" bIns="45720" rtlCol="0" anchor="ctr"/>
          <a:lstStyle>
            <a:lvl1pPr algn="ctr">
              <a:defRPr sz="900" cap="all" baseline="0">
                <a:solidFill>
                  <a:schemeClr val="accent4">
                    <a:lumMod val="40000"/>
                    <a:lumOff val="60000"/>
                  </a:schemeClr>
                </a:solidFill>
              </a:defRPr>
            </a:lvl1pPr>
          </a:lstStyle>
          <a:p>
            <a:pPr>
              <a:defRPr/>
            </a:pPr>
            <a:r>
              <a:rPr lang="it-IT" dirty="0"/>
              <a:t>C. Chesi, G. Ghersi, V. Musella, D. </a:t>
            </a:r>
            <a:r>
              <a:rPr lang="it-IT" dirty="0" err="1"/>
              <a:t>Musola</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chemeClr val="accent4">
                    <a:lumMod val="40000"/>
                    <a:lumOff val="60000"/>
                  </a:schemeClr>
                </a:solidFill>
              </a:defRPr>
            </a:lvl1pPr>
          </a:lstStyle>
          <a:p>
            <a:pPr>
              <a:defRPr/>
            </a:pPr>
            <a:fld id="{8067B07E-EE15-41BD-826F-994FAAC78124}" type="slidenum">
              <a:rPr lang="it-IT" smtClean="0"/>
              <a:pPr>
                <a:defRPr/>
              </a:pPr>
              <a:t>‹N›</a:t>
            </a:fld>
            <a:endParaRPr lang="it-IT"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Immagine 7" descr="Immagine che contiene finestra, edificio, cupola, grafica vettoriale&#10;&#10;Descrizione generata automaticamente">
            <a:extLst>
              <a:ext uri="{FF2B5EF4-FFF2-40B4-BE49-F238E27FC236}">
                <a16:creationId xmlns:a16="http://schemas.microsoft.com/office/drawing/2014/main" id="{505F948E-D46E-E387-E35A-31FB34C1150C}"/>
              </a:ext>
            </a:extLst>
          </p:cNvPr>
          <p:cNvPicPr>
            <a:picLocks noChangeAspect="1"/>
          </p:cNvPicPr>
          <p:nvPr userDrawn="1"/>
        </p:nvPicPr>
        <p:blipFill rotWithShape="1">
          <a:blip r:embed="rId9">
            <a:alphaModFix amt="50000"/>
            <a:extLst>
              <a:ext uri="{28A0092B-C50C-407E-A947-70E740481C1C}">
                <a14:useLocalDpi xmlns:a14="http://schemas.microsoft.com/office/drawing/2010/main" val="0"/>
              </a:ext>
            </a:extLst>
          </a:blip>
          <a:srcRect t="32247" r="28188"/>
          <a:stretch/>
        </p:blipFill>
        <p:spPr>
          <a:xfrm>
            <a:off x="8887354" y="0"/>
            <a:ext cx="3304646" cy="3117826"/>
          </a:xfrm>
          <a:prstGeom prst="rect">
            <a:avLst/>
          </a:prstGeom>
        </p:spPr>
      </p:pic>
    </p:spTree>
    <p:extLst>
      <p:ext uri="{BB962C8B-B14F-4D97-AF65-F5344CB8AC3E}">
        <p14:creationId xmlns:p14="http://schemas.microsoft.com/office/powerpoint/2010/main" val="1268782393"/>
      </p:ext>
    </p:extLst>
  </p:cSld>
  <p:clrMap bg1="lt1" tx1="dk1" bg2="lt2" tx2="dk2" accent1="accent1" accent2="accent2" accent3="accent3" accent4="accent4" accent5="accent5" accent6="accent6" hlink="hlink" folHlink="folHlink"/>
  <p:sldLayoutIdLst>
    <p:sldLayoutId id="2147483884" r:id="rId1"/>
    <p:sldLayoutId id="2147483878" r:id="rId2"/>
    <p:sldLayoutId id="2147483879" r:id="rId3"/>
    <p:sldLayoutId id="2147483880" r:id="rId4"/>
    <p:sldLayoutId id="2147483881" r:id="rId5"/>
    <p:sldLayoutId id="2147483882" r:id="rId6"/>
    <p:sldLayoutId id="2147483883" r:id="rId7"/>
  </p:sldLayoutIdLst>
  <p:hf hdr="0"/>
  <p:txStyles>
    <p:titleStyle>
      <a:lvl1pPr algn="r" defTabSz="914400" rtl="0" eaLnBrk="1" latinLnBrk="0" hangingPunct="1">
        <a:lnSpc>
          <a:spcPct val="85000"/>
        </a:lnSpc>
        <a:spcBef>
          <a:spcPct val="0"/>
        </a:spcBef>
        <a:buNone/>
        <a:defRPr sz="4800" kern="1200" spc="-50" baseline="0">
          <a:solidFill>
            <a:schemeClr val="bg1">
              <a:lumMod val="50000"/>
            </a:schemeClr>
          </a:solidFill>
          <a:latin typeface="+mj-lt"/>
          <a:ea typeface="+mj-ea"/>
          <a:cs typeface="+mj-cs"/>
        </a:defRPr>
      </a:lvl1pPr>
    </p:titleStyle>
    <p:bodyStyle>
      <a:lvl1pPr marL="342900" indent="-342900" algn="l" defTabSz="914400" rtl="0" eaLnBrk="1" latinLnBrk="0" hangingPunct="1">
        <a:lnSpc>
          <a:spcPct val="90000"/>
        </a:lnSpc>
        <a:spcBef>
          <a:spcPts val="1200"/>
        </a:spcBef>
        <a:spcAft>
          <a:spcPts val="200"/>
        </a:spcAft>
        <a:buClr>
          <a:schemeClr val="accent3"/>
        </a:buClr>
        <a:buSzPct val="100000"/>
        <a:buFont typeface="Wingdings" panose="05000000000000000000" pitchFamily="2" charset="2"/>
        <a:buChar char="¤"/>
        <a:defRPr sz="2400" kern="1200">
          <a:solidFill>
            <a:schemeClr val="tx1">
              <a:lumMod val="75000"/>
              <a:lumOff val="25000"/>
            </a:schemeClr>
          </a:solidFill>
          <a:latin typeface="+mn-lt"/>
          <a:ea typeface="+mn-ea"/>
          <a:cs typeface="+mn-cs"/>
        </a:defRPr>
      </a:lvl1pPr>
      <a:lvl2pPr marL="541338" indent="-341313" algn="l" defTabSz="914400" rtl="0" eaLnBrk="1" latinLnBrk="0" hangingPunct="1">
        <a:lnSpc>
          <a:spcPct val="90000"/>
        </a:lnSpc>
        <a:spcBef>
          <a:spcPts val="200"/>
        </a:spcBef>
        <a:spcAft>
          <a:spcPts val="400"/>
        </a:spcAft>
        <a:buClr>
          <a:schemeClr val="accent3"/>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722313" indent="-338138" algn="l" defTabSz="914400" rtl="0" eaLnBrk="1" latinLnBrk="0" hangingPunct="1">
        <a:lnSpc>
          <a:spcPct val="90000"/>
        </a:lnSpc>
        <a:spcBef>
          <a:spcPts val="200"/>
        </a:spcBef>
        <a:spcAft>
          <a:spcPts val="400"/>
        </a:spcAft>
        <a:buClr>
          <a:schemeClr val="accent3"/>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901700" indent="-334963" algn="l" defTabSz="914400" rtl="0" eaLnBrk="1" latinLnBrk="0" hangingPunct="1">
        <a:lnSpc>
          <a:spcPct val="90000"/>
        </a:lnSpc>
        <a:spcBef>
          <a:spcPts val="200"/>
        </a:spcBef>
        <a:spcAft>
          <a:spcPts val="400"/>
        </a:spcAft>
        <a:buClr>
          <a:schemeClr val="accent3"/>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1071563" indent="-322263" algn="l" defTabSz="914400" rtl="0" eaLnBrk="1" latinLnBrk="0" hangingPunct="1">
        <a:lnSpc>
          <a:spcPct val="90000"/>
        </a:lnSpc>
        <a:spcBef>
          <a:spcPts val="200"/>
        </a:spcBef>
        <a:spcAft>
          <a:spcPts val="400"/>
        </a:spcAft>
        <a:buClr>
          <a:schemeClr val="accent3"/>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8.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6.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9.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image" Target="../media/image23.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image" Target="../media/image2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38.xml"/><Relationship Id="rId5" Type="http://schemas.openxmlformats.org/officeDocument/2006/relationships/image" Target="../media/image27.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image" Target="../media/image29.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0.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42.xml"/><Relationship Id="rId5" Type="http://schemas.openxmlformats.org/officeDocument/2006/relationships/image" Target="../media/image47.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43.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47.xml.rels><?xml version="1.0" encoding="UTF-8" standalone="yes"?>
<Relationships xmlns="http://schemas.openxmlformats.org/package/2006/relationships"><Relationship Id="rId3" Type="http://schemas.openxmlformats.org/officeDocument/2006/relationships/hyperlink" Target="http://nets.iusspavia.it/tests/conversa/"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gn="l" fontAlgn="auto">
              <a:spcAft>
                <a:spcPts val="0"/>
              </a:spcAft>
              <a:defRPr/>
            </a:pPr>
            <a:r>
              <a:rPr lang="it-IT" sz="4400" dirty="0">
                <a:solidFill>
                  <a:schemeClr val="tx1"/>
                </a:solidFill>
              </a:rPr>
              <a:t>COnVERSA.</a:t>
            </a:r>
            <a:br>
              <a:rPr lang="it-IT" sz="4400" dirty="0">
                <a:solidFill>
                  <a:schemeClr val="tx1"/>
                </a:solidFill>
              </a:rPr>
            </a:br>
            <a:r>
              <a:rPr lang="it-IT" sz="4400" dirty="0">
                <a:solidFill>
                  <a:schemeClr val="bg2">
                    <a:lumMod val="40000"/>
                    <a:lumOff val="60000"/>
                  </a:schemeClr>
                </a:solidFill>
              </a:rPr>
              <a:t>Un’introduzione al test di</a:t>
            </a:r>
            <a:br>
              <a:rPr lang="it-IT" sz="4400" dirty="0">
                <a:solidFill>
                  <a:schemeClr val="bg2">
                    <a:lumMod val="40000"/>
                    <a:lumOff val="60000"/>
                  </a:schemeClr>
                </a:solidFill>
              </a:rPr>
            </a:br>
            <a:r>
              <a:rPr lang="it-IT" sz="4400" dirty="0">
                <a:solidFill>
                  <a:schemeClr val="bg2">
                    <a:lumMod val="40000"/>
                    <a:lumOff val="60000"/>
                  </a:schemeClr>
                </a:solidFill>
              </a:rPr>
              <a:t>comprensione delle opposizioni morfosintattiche verbali attraverso la scrittura.</a:t>
            </a:r>
            <a:endParaRPr lang="en-US" sz="4400" b="1" dirty="0">
              <a:solidFill>
                <a:schemeClr val="bg2">
                  <a:lumMod val="40000"/>
                  <a:lumOff val="60000"/>
                </a:schemeClr>
              </a:solidFill>
            </a:endParaRPr>
          </a:p>
        </p:txBody>
      </p:sp>
      <p:sp>
        <p:nvSpPr>
          <p:cNvPr id="9219" name="Subtitle 2"/>
          <p:cNvSpPr>
            <a:spLocks noGrp="1"/>
          </p:cNvSpPr>
          <p:nvPr>
            <p:ph type="body" idx="1"/>
          </p:nvPr>
        </p:nvSpPr>
        <p:spPr>
          <a:xfrm>
            <a:off x="1027935" y="2168860"/>
            <a:ext cx="2982496" cy="3859316"/>
          </a:xfrm>
        </p:spPr>
        <p:txBody>
          <a:bodyPr vert="horz" lIns="91440" tIns="45720" rIns="91440" bIns="45720" rtlCol="0" anchor="ctr">
            <a:noAutofit/>
          </a:bodyPr>
          <a:lstStyle/>
          <a:p>
            <a:pPr algn="r">
              <a:defRPr/>
            </a:pPr>
            <a:r>
              <a:rPr lang="en-US" dirty="0">
                <a:solidFill>
                  <a:schemeClr val="tx1">
                    <a:lumMod val="95000"/>
                  </a:schemeClr>
                </a:solidFill>
              </a:rPr>
              <a:t>Cristiano Chesi</a:t>
            </a:r>
          </a:p>
          <a:p>
            <a:pPr algn="r">
              <a:defRPr/>
            </a:pPr>
            <a:r>
              <a:rPr lang="en-US" sz="1600" dirty="0">
                <a:solidFill>
                  <a:schemeClr val="tx1">
                    <a:lumMod val="95000"/>
                  </a:schemeClr>
                </a:solidFill>
              </a:rPr>
              <a:t>NETS, IUSS </a:t>
            </a:r>
            <a:r>
              <a:rPr lang="en-US" sz="1600" dirty="0">
                <a:solidFill>
                  <a:schemeClr val="bg2">
                    <a:lumMod val="60000"/>
                    <a:lumOff val="40000"/>
                  </a:schemeClr>
                </a:solidFill>
              </a:rPr>
              <a:t>LAB for </a:t>
            </a:r>
            <a:r>
              <a:rPr lang="en-US" sz="1600" dirty="0">
                <a:solidFill>
                  <a:schemeClr val="tx1">
                    <a:lumMod val="95000"/>
                  </a:schemeClr>
                </a:solidFill>
              </a:rPr>
              <a:t>Ne</a:t>
            </a:r>
            <a:r>
              <a:rPr lang="en-US" sz="1600" dirty="0">
                <a:solidFill>
                  <a:schemeClr val="bg2">
                    <a:lumMod val="60000"/>
                    <a:lumOff val="40000"/>
                  </a:schemeClr>
                </a:solidFill>
              </a:rPr>
              <a:t>urolinguistics, computational linguistics and </a:t>
            </a:r>
            <a:r>
              <a:rPr lang="en-US" sz="1600" dirty="0">
                <a:solidFill>
                  <a:schemeClr val="tx1">
                    <a:lumMod val="95000"/>
                  </a:schemeClr>
                </a:solidFill>
              </a:rPr>
              <a:t>t</a:t>
            </a:r>
            <a:r>
              <a:rPr lang="en-US" sz="1600" dirty="0">
                <a:solidFill>
                  <a:schemeClr val="bg2">
                    <a:lumMod val="60000"/>
                    <a:lumOff val="40000"/>
                  </a:schemeClr>
                </a:solidFill>
              </a:rPr>
              <a:t>heoretical </a:t>
            </a:r>
            <a:r>
              <a:rPr lang="en-US" sz="1600" dirty="0">
                <a:solidFill>
                  <a:schemeClr val="tx1">
                    <a:lumMod val="95000"/>
                  </a:schemeClr>
                </a:solidFill>
              </a:rPr>
              <a:t>S</a:t>
            </a:r>
            <a:r>
              <a:rPr lang="en-US" sz="1600" dirty="0">
                <a:solidFill>
                  <a:schemeClr val="bg2">
                    <a:lumMod val="60000"/>
                    <a:lumOff val="40000"/>
                  </a:schemeClr>
                </a:solidFill>
              </a:rPr>
              <a:t>yntax</a:t>
            </a:r>
          </a:p>
          <a:p>
            <a:pPr algn="r">
              <a:defRPr/>
            </a:pPr>
            <a:endParaRPr lang="en-US" sz="1600" dirty="0">
              <a:solidFill>
                <a:schemeClr val="bg2">
                  <a:lumMod val="60000"/>
                  <a:lumOff val="40000"/>
                </a:schemeClr>
              </a:solidFill>
            </a:endParaRPr>
          </a:p>
          <a:p>
            <a:pPr algn="r">
              <a:defRPr/>
            </a:pPr>
            <a:r>
              <a:rPr lang="en-US" sz="1600" dirty="0">
                <a:solidFill>
                  <a:schemeClr val="bg2">
                    <a:lumMod val="60000"/>
                    <a:lumOff val="40000"/>
                  </a:schemeClr>
                </a:solidFill>
              </a:rPr>
              <a:t>In </a:t>
            </a:r>
            <a:r>
              <a:rPr lang="en-US" sz="1600" dirty="0" err="1">
                <a:solidFill>
                  <a:schemeClr val="bg2">
                    <a:lumMod val="60000"/>
                    <a:lumOff val="40000"/>
                  </a:schemeClr>
                </a:solidFill>
              </a:rPr>
              <a:t>collaborazione</a:t>
            </a:r>
            <a:r>
              <a:rPr lang="en-US" sz="1600" dirty="0">
                <a:solidFill>
                  <a:schemeClr val="bg2">
                    <a:lumMod val="60000"/>
                    <a:lumOff val="40000"/>
                  </a:schemeClr>
                </a:solidFill>
              </a:rPr>
              <a:t> con </a:t>
            </a:r>
            <a:r>
              <a:rPr lang="en-US" sz="2000" dirty="0">
                <a:solidFill>
                  <a:schemeClr val="tx1"/>
                </a:solidFill>
              </a:rPr>
              <a:t>Giorgia Ghersi </a:t>
            </a:r>
            <a:r>
              <a:rPr lang="en-US" sz="2000" dirty="0">
                <a:solidFill>
                  <a:schemeClr val="bg2">
                    <a:lumMod val="40000"/>
                    <a:lumOff val="60000"/>
                  </a:schemeClr>
                </a:solidFill>
              </a:rPr>
              <a:t>(</a:t>
            </a:r>
            <a:r>
              <a:rPr lang="en-US" sz="2000" dirty="0" err="1">
                <a:solidFill>
                  <a:schemeClr val="bg2">
                    <a:lumMod val="40000"/>
                    <a:lumOff val="60000"/>
                  </a:schemeClr>
                </a:solidFill>
              </a:rPr>
              <a:t>UnIPI</a:t>
            </a:r>
            <a:r>
              <a:rPr lang="en-US" sz="2000" dirty="0">
                <a:solidFill>
                  <a:schemeClr val="bg2">
                    <a:lumMod val="40000"/>
                    <a:lumOff val="60000"/>
                  </a:schemeClr>
                </a:solidFill>
              </a:rPr>
              <a:t>)</a:t>
            </a:r>
            <a:r>
              <a:rPr lang="en-US" sz="2000" dirty="0">
                <a:solidFill>
                  <a:schemeClr val="tx1"/>
                </a:solidFill>
              </a:rPr>
              <a:t>, Valentina Musella e Debora </a:t>
            </a:r>
            <a:r>
              <a:rPr lang="en-US" sz="2000" dirty="0" err="1">
                <a:solidFill>
                  <a:schemeClr val="tx1"/>
                </a:solidFill>
              </a:rPr>
              <a:t>Musola</a:t>
            </a:r>
            <a:r>
              <a:rPr lang="en-US" sz="2000" dirty="0">
                <a:solidFill>
                  <a:schemeClr val="tx1"/>
                </a:solidFill>
              </a:rPr>
              <a:t> </a:t>
            </a:r>
            <a:r>
              <a:rPr lang="en-US" sz="2000" dirty="0">
                <a:solidFill>
                  <a:schemeClr val="bg2">
                    <a:lumMod val="40000"/>
                    <a:lumOff val="60000"/>
                  </a:schemeClr>
                </a:solidFill>
              </a:rPr>
              <a:t>(</a:t>
            </a:r>
            <a:r>
              <a:rPr lang="en-US" sz="2000" dirty="0" err="1">
                <a:solidFill>
                  <a:schemeClr val="bg2">
                    <a:lumMod val="40000"/>
                    <a:lumOff val="60000"/>
                  </a:schemeClr>
                </a:solidFill>
              </a:rPr>
              <a:t>Cooperativa</a:t>
            </a:r>
            <a:r>
              <a:rPr lang="en-US" sz="2000" dirty="0">
                <a:solidFill>
                  <a:schemeClr val="bg2">
                    <a:lumMod val="40000"/>
                    <a:lumOff val="60000"/>
                  </a:schemeClr>
                </a:solidFill>
              </a:rPr>
              <a:t> </a:t>
            </a:r>
            <a:r>
              <a:rPr lang="en-US" sz="2000" dirty="0" err="1">
                <a:solidFill>
                  <a:schemeClr val="bg2">
                    <a:lumMod val="40000"/>
                    <a:lumOff val="60000"/>
                  </a:schemeClr>
                </a:solidFill>
              </a:rPr>
              <a:t>logogenia</a:t>
            </a:r>
            <a:r>
              <a:rPr lang="en-US" sz="2000" dirty="0">
                <a:solidFill>
                  <a:schemeClr val="bg2">
                    <a:lumMod val="40000"/>
                    <a:lumOff val="60000"/>
                  </a:schemeClr>
                </a:solidFill>
              </a:rPr>
              <a:t>)</a:t>
            </a:r>
            <a:endParaRPr lang="en-US" sz="2000" dirty="0">
              <a:solidFill>
                <a:schemeClr val="tx1"/>
              </a:solidFill>
            </a:endParaRPr>
          </a:p>
          <a:p>
            <a:pPr algn="r">
              <a:defRPr/>
            </a:pPr>
            <a:endParaRPr lang="en-US" sz="2000" dirty="0">
              <a:solidFill>
                <a:schemeClr val="tx1"/>
              </a:solidFill>
            </a:endParaRPr>
          </a:p>
        </p:txBody>
      </p:sp>
      <p:sp>
        <p:nvSpPr>
          <p:cNvPr id="7" name="CasellaDiTesto 6">
            <a:extLst>
              <a:ext uri="{FF2B5EF4-FFF2-40B4-BE49-F238E27FC236}">
                <a16:creationId xmlns:a16="http://schemas.microsoft.com/office/drawing/2014/main" id="{9548B33F-8026-4321-8A91-8229FA0BDB5D}"/>
              </a:ext>
            </a:extLst>
          </p:cNvPr>
          <p:cNvSpPr txBox="1"/>
          <p:nvPr/>
        </p:nvSpPr>
        <p:spPr>
          <a:xfrm>
            <a:off x="4304386" y="5334506"/>
            <a:ext cx="11001121" cy="101566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2000" i="0" u="none" strike="noStrike" kern="1200" cap="none" spc="0" normalizeH="0" baseline="0" noProof="0" dirty="0">
                <a:ln>
                  <a:noFill/>
                </a:ln>
                <a:solidFill>
                  <a:schemeClr val="bg2">
                    <a:lumMod val="40000"/>
                    <a:lumOff val="60000"/>
                  </a:schemeClr>
                </a:solidFill>
                <a:effectLst/>
                <a:uLnTx/>
                <a:uFillTx/>
                <a:latin typeface="Calibri Light" panose="020F0302020204030204"/>
                <a:ea typeface="+mn-ea"/>
                <a:cs typeface="+mn-cs"/>
              </a:rPr>
              <a:t>Prospettive interdisciplinari nella misura di competenze </a:t>
            </a:r>
            <a:br>
              <a:rPr kumimoji="0" lang="it-IT" sz="2000" i="0" u="none" strike="noStrike" kern="1200" cap="none" spc="0" normalizeH="0" baseline="0" noProof="0" dirty="0">
                <a:ln>
                  <a:noFill/>
                </a:ln>
                <a:solidFill>
                  <a:schemeClr val="bg2">
                    <a:lumMod val="40000"/>
                    <a:lumOff val="60000"/>
                  </a:schemeClr>
                </a:solidFill>
                <a:effectLst/>
                <a:uLnTx/>
                <a:uFillTx/>
                <a:latin typeface="Calibri Light" panose="020F0302020204030204"/>
                <a:ea typeface="+mn-ea"/>
                <a:cs typeface="+mn-cs"/>
              </a:rPr>
            </a:br>
            <a:r>
              <a:rPr kumimoji="0" lang="it-IT" sz="2000" i="0" u="none" strike="noStrike" kern="1200" cap="none" spc="0" normalizeH="0" baseline="0" noProof="0" dirty="0">
                <a:ln>
                  <a:noFill/>
                </a:ln>
                <a:solidFill>
                  <a:schemeClr val="bg2">
                    <a:lumMod val="40000"/>
                    <a:lumOff val="60000"/>
                  </a:schemeClr>
                </a:solidFill>
                <a:effectLst/>
                <a:uLnTx/>
                <a:uFillTx/>
                <a:latin typeface="Calibri Light" panose="020F0302020204030204"/>
                <a:ea typeface="+mn-ea"/>
                <a:cs typeface="+mn-cs"/>
              </a:rPr>
              <a:t>e abilità linguistiche in età scolare</a:t>
            </a:r>
            <a:br>
              <a:rPr kumimoji="0" lang="it-IT" sz="2000" b="1" i="0" u="none" strike="noStrike" kern="1200" cap="none" spc="0" normalizeH="0" baseline="0" noProof="0" dirty="0">
                <a:ln>
                  <a:noFill/>
                </a:ln>
                <a:solidFill>
                  <a:prstClr val="white"/>
                </a:solidFill>
                <a:effectLst/>
                <a:uLnTx/>
                <a:uFillTx/>
                <a:latin typeface="Calibri Light" panose="020F0302020204030204"/>
                <a:ea typeface="+mn-ea"/>
                <a:cs typeface="+mn-cs"/>
              </a:rPr>
            </a:br>
            <a:r>
              <a:rPr kumimoji="0" lang="en-US" sz="2000" b="1" i="0" u="none" strike="noStrike" kern="1200" cap="none" spc="0" normalizeH="0" baseline="0" noProof="0" dirty="0">
                <a:ln>
                  <a:noFill/>
                </a:ln>
                <a:solidFill>
                  <a:prstClr val="white"/>
                </a:solidFill>
                <a:effectLst/>
                <a:uLnTx/>
                <a:uFillTx/>
                <a:latin typeface="Calibri Light" panose="020F0302020204030204"/>
                <a:ea typeface="+mn-ea"/>
                <a:cs typeface="+mn-cs"/>
              </a:rPr>
              <a:t>Padova</a:t>
            </a: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 – </a:t>
            </a:r>
            <a:r>
              <a:rPr kumimoji="0" lang="it-IT" sz="2000" b="0" i="0" u="none" strike="noStrike" kern="1200" cap="none" spc="0" normalizeH="0" baseline="0" noProof="0" dirty="0">
                <a:ln>
                  <a:noFill/>
                </a:ln>
                <a:solidFill>
                  <a:prstClr val="white"/>
                </a:solidFill>
                <a:effectLst/>
                <a:uLnTx/>
                <a:uFillTx/>
                <a:latin typeface="Calibri Light" panose="020F0302020204030204"/>
                <a:ea typeface="+mn-ea"/>
                <a:cs typeface="+mn-cs"/>
              </a:rPr>
              <a:t>25 Giugno 2024</a:t>
            </a:r>
            <a:endPar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4" name="Rettangolo 3">
            <a:extLst>
              <a:ext uri="{FF2B5EF4-FFF2-40B4-BE49-F238E27FC236}">
                <a16:creationId xmlns:a16="http://schemas.microsoft.com/office/drawing/2014/main" id="{0139526B-F569-979F-A89F-3207AADC1315}"/>
              </a:ext>
            </a:extLst>
          </p:cNvPr>
          <p:cNvSpPr/>
          <p:nvPr/>
        </p:nvSpPr>
        <p:spPr>
          <a:xfrm>
            <a:off x="11870436" y="2348880"/>
            <a:ext cx="324739" cy="4509120"/>
          </a:xfrm>
          <a:prstGeom prst="rect">
            <a:avLst/>
          </a:prstGeom>
          <a:solidFill>
            <a:srgbClr val="7A7A7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ttangolo 4">
            <a:extLst>
              <a:ext uri="{FF2B5EF4-FFF2-40B4-BE49-F238E27FC236}">
                <a16:creationId xmlns:a16="http://schemas.microsoft.com/office/drawing/2014/main" id="{31541208-BFD4-74F3-B37A-373EDAEB9463}"/>
              </a:ext>
            </a:extLst>
          </p:cNvPr>
          <p:cNvSpPr/>
          <p:nvPr/>
        </p:nvSpPr>
        <p:spPr>
          <a:xfrm rot="5400000">
            <a:off x="9714600" y="4394744"/>
            <a:ext cx="324739" cy="4601775"/>
          </a:xfrm>
          <a:prstGeom prst="rect">
            <a:avLst/>
          </a:prstGeom>
          <a:solidFill>
            <a:srgbClr val="7A7A7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t-IT"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21191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linguistic rational behind </a:t>
            </a:r>
            <a:r>
              <a:rPr lang="en-US" b="1" dirty="0" err="1">
                <a:solidFill>
                  <a:schemeClr val="accent1">
                    <a:lumMod val="40000"/>
                    <a:lumOff val="60000"/>
                  </a:schemeClr>
                </a:solidFill>
              </a:rPr>
              <a:t>COnVERSA</a:t>
            </a:r>
            <a:endParaRPr lang="it-IT" dirty="0">
              <a:solidFill>
                <a:schemeClr val="accent1">
                  <a:lumMod val="40000"/>
                  <a:lumOff val="60000"/>
                </a:schemeClr>
              </a:solidFill>
            </a:endParaRPr>
          </a:p>
        </p:txBody>
      </p:sp>
      <p:sp>
        <p:nvSpPr>
          <p:cNvPr id="8" name="Segnaposto contenuto 1"/>
          <p:cNvSpPr>
            <a:spLocks noGrp="1"/>
          </p:cNvSpPr>
          <p:nvPr>
            <p:ph idx="1"/>
          </p:nvPr>
        </p:nvSpPr>
        <p:spPr>
          <a:xfrm>
            <a:off x="4800599" y="731520"/>
            <a:ext cx="7128049" cy="5257800"/>
          </a:xfrm>
        </p:spPr>
        <p:txBody>
          <a:bodyPr>
            <a:noAutofit/>
          </a:bodyPr>
          <a:lstStyle/>
          <a:p>
            <a:r>
              <a:rPr lang="en-US" b="1" dirty="0"/>
              <a:t>Object clitic-past participle agreement</a:t>
            </a:r>
            <a:br>
              <a:rPr lang="en-US" b="1" dirty="0"/>
            </a:br>
            <a:r>
              <a:rPr lang="en-US" dirty="0"/>
              <a:t>(double VP -&gt; IP + AgrO/AgrS)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Gianni </a:t>
            </a:r>
            <a:r>
              <a:rPr lang="en-US" dirty="0" err="1"/>
              <a:t>l’ha</a:t>
            </a:r>
            <a:r>
              <a:rPr lang="en-US" dirty="0"/>
              <a:t> vista</a:t>
            </a:r>
          </a:p>
          <a:p>
            <a:pPr marL="0" indent="0" algn="ctr">
              <a:buNone/>
            </a:pPr>
            <a:r>
              <a:rPr lang="en-US" i="1" dirty="0"/>
              <a:t>John has seen it/her</a:t>
            </a:r>
          </a:p>
          <a:p>
            <a:pPr marL="200025" lvl="1" indent="0">
              <a:buNone/>
            </a:pPr>
            <a:endParaRPr lang="en-US" dirty="0"/>
          </a:p>
        </p:txBody>
      </p:sp>
      <p:sp>
        <p:nvSpPr>
          <p:cNvPr id="5" name="Segnaposto testo 4">
            <a:extLst>
              <a:ext uri="{FF2B5EF4-FFF2-40B4-BE49-F238E27FC236}">
                <a16:creationId xmlns:a16="http://schemas.microsoft.com/office/drawing/2014/main" id="{B171F10E-5214-467B-91D1-A311FC62BE55}"/>
              </a:ext>
            </a:extLst>
          </p:cNvPr>
          <p:cNvSpPr>
            <a:spLocks noGrp="1"/>
          </p:cNvSpPr>
          <p:nvPr>
            <p:ph type="body" sz="half" idx="2"/>
          </p:nvPr>
        </p:nvSpPr>
        <p:spPr/>
        <p:txBody>
          <a:bodyPr/>
          <a:lstStyle/>
          <a:p>
            <a:r>
              <a:rPr lang="it-IT" dirty="0"/>
              <a:t>Focus on </a:t>
            </a:r>
            <a:r>
              <a:rPr lang="it-IT" b="1" dirty="0"/>
              <a:t>Agreement</a:t>
            </a:r>
            <a:endParaRPr lang="en-US" b="1"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10</a:t>
            </a:fld>
            <a:endParaRPr lang="it-IT"/>
          </a:p>
        </p:txBody>
      </p:sp>
      <p:sp>
        <p:nvSpPr>
          <p:cNvPr id="45" name="CasellaDiTesto 44">
            <a:extLst>
              <a:ext uri="{FF2B5EF4-FFF2-40B4-BE49-F238E27FC236}">
                <a16:creationId xmlns:a16="http://schemas.microsoft.com/office/drawing/2014/main" id="{F8F84642-85EE-7875-E962-6F846F9DA20F}"/>
              </a:ext>
            </a:extLst>
          </p:cNvPr>
          <p:cNvSpPr txBox="1"/>
          <p:nvPr/>
        </p:nvSpPr>
        <p:spPr>
          <a:xfrm>
            <a:off x="5627505" y="2659713"/>
            <a:ext cx="1229825" cy="523220"/>
          </a:xfrm>
          <a:prstGeom prst="rect">
            <a:avLst/>
          </a:prstGeom>
          <a:noFill/>
        </p:spPr>
        <p:txBody>
          <a:bodyPr wrap="none" rtlCol="0">
            <a:spAutoFit/>
          </a:bodyPr>
          <a:lstStyle/>
          <a:p>
            <a:pPr algn="ctr"/>
            <a:r>
              <a:rPr lang="it-IT" sz="1600" dirty="0" err="1">
                <a:solidFill>
                  <a:schemeClr val="accent1">
                    <a:lumMod val="60000"/>
                    <a:lumOff val="40000"/>
                  </a:schemeClr>
                </a:solidFill>
              </a:rPr>
              <a:t>l</a:t>
            </a:r>
            <a:r>
              <a:rPr lang="it-IT" sz="1600" i="1" baseline="-25000" dirty="0" err="1">
                <a:solidFill>
                  <a:schemeClr val="accent1">
                    <a:lumMod val="60000"/>
                    <a:lumOff val="40000"/>
                  </a:schemeClr>
                </a:solidFill>
              </a:rPr>
              <a:t>k</a:t>
            </a:r>
            <a:r>
              <a:rPr lang="it-IT" sz="1600" dirty="0" err="1">
                <a:solidFill>
                  <a:schemeClr val="tx1">
                    <a:lumMod val="75000"/>
                    <a:lumOff val="25000"/>
                  </a:schemeClr>
                </a:solidFill>
              </a:rPr>
              <a:t>’ha</a:t>
            </a:r>
            <a:br>
              <a:rPr lang="it-IT" sz="1600" dirty="0">
                <a:solidFill>
                  <a:schemeClr val="tx1">
                    <a:lumMod val="75000"/>
                    <a:lumOff val="25000"/>
                  </a:schemeClr>
                </a:solidFill>
              </a:rPr>
            </a:br>
            <a:r>
              <a:rPr lang="it-IT" sz="1200" i="1" dirty="0" err="1">
                <a:solidFill>
                  <a:schemeClr val="tx1">
                    <a:lumMod val="75000"/>
                    <a:lumOff val="25000"/>
                  </a:schemeClr>
                </a:solidFill>
              </a:rPr>
              <a:t>it-CL</a:t>
            </a:r>
            <a:r>
              <a:rPr lang="it-IT" sz="1200" i="1" cap="small" dirty="0" err="1">
                <a:solidFill>
                  <a:schemeClr val="tx1">
                    <a:lumMod val="75000"/>
                    <a:lumOff val="25000"/>
                  </a:schemeClr>
                </a:solidFill>
              </a:rPr>
              <a:t>.sg.f</a:t>
            </a:r>
            <a:r>
              <a:rPr lang="it-IT" sz="1200" i="1" cap="small" dirty="0">
                <a:solidFill>
                  <a:schemeClr val="tx1">
                    <a:lumMod val="75000"/>
                    <a:lumOff val="25000"/>
                  </a:schemeClr>
                </a:solidFill>
              </a:rPr>
              <a:t> </a:t>
            </a:r>
            <a:r>
              <a:rPr lang="it-IT" sz="1200" i="1" dirty="0" err="1">
                <a:solidFill>
                  <a:schemeClr val="tx1">
                    <a:lumMod val="75000"/>
                    <a:lumOff val="25000"/>
                  </a:schemeClr>
                </a:solidFill>
              </a:rPr>
              <a:t>has</a:t>
            </a:r>
            <a:endParaRPr lang="en-US" sz="1600" i="1" dirty="0">
              <a:solidFill>
                <a:schemeClr val="tx1">
                  <a:lumMod val="75000"/>
                  <a:lumOff val="25000"/>
                </a:schemeClr>
              </a:solidFill>
            </a:endParaRPr>
          </a:p>
        </p:txBody>
      </p:sp>
      <p:grpSp>
        <p:nvGrpSpPr>
          <p:cNvPr id="122" name="Gruppo 121">
            <a:extLst>
              <a:ext uri="{FF2B5EF4-FFF2-40B4-BE49-F238E27FC236}">
                <a16:creationId xmlns:a16="http://schemas.microsoft.com/office/drawing/2014/main" id="{6B3C837B-0D4C-E1C7-1049-A2C4213B7C16}"/>
              </a:ext>
            </a:extLst>
          </p:cNvPr>
          <p:cNvGrpSpPr/>
          <p:nvPr/>
        </p:nvGrpSpPr>
        <p:grpSpPr>
          <a:xfrm>
            <a:off x="4925724" y="1398805"/>
            <a:ext cx="5296944" cy="3628889"/>
            <a:chOff x="4925724" y="1398805"/>
            <a:chExt cx="5296944" cy="3628889"/>
          </a:xfrm>
        </p:grpSpPr>
        <p:sp>
          <p:nvSpPr>
            <p:cNvPr id="18" name="CasellaDiTesto 17">
              <a:extLst>
                <a:ext uri="{FF2B5EF4-FFF2-40B4-BE49-F238E27FC236}">
                  <a16:creationId xmlns:a16="http://schemas.microsoft.com/office/drawing/2014/main" id="{CE49F30C-EBB4-2DA3-6D44-73E2F24FB461}"/>
                </a:ext>
              </a:extLst>
            </p:cNvPr>
            <p:cNvSpPr txBox="1"/>
            <p:nvPr/>
          </p:nvSpPr>
          <p:spPr>
            <a:xfrm>
              <a:off x="4925724" y="2170178"/>
              <a:ext cx="894797" cy="523220"/>
            </a:xfrm>
            <a:prstGeom prst="rect">
              <a:avLst/>
            </a:prstGeom>
            <a:noFill/>
          </p:spPr>
          <p:txBody>
            <a:bodyPr wrap="none" rtlCol="0">
              <a:spAutoFit/>
            </a:bodyPr>
            <a:lstStyle/>
            <a:p>
              <a:pPr algn="ctr"/>
              <a:r>
                <a:rPr lang="it-IT" sz="1600" dirty="0" err="1">
                  <a:solidFill>
                    <a:schemeClr val="tx1">
                      <a:lumMod val="75000"/>
                      <a:lumOff val="25000"/>
                    </a:schemeClr>
                  </a:solidFill>
                </a:rPr>
                <a:t>Gianni</a:t>
              </a:r>
              <a:r>
                <a:rPr lang="it-IT" sz="1600" i="1" baseline="-25000" dirty="0" err="1">
                  <a:solidFill>
                    <a:schemeClr val="tx1">
                      <a:lumMod val="75000"/>
                      <a:lumOff val="25000"/>
                    </a:schemeClr>
                  </a:solidFill>
                </a:rPr>
                <a:t>i</a:t>
              </a:r>
              <a:br>
                <a:rPr lang="it-IT" sz="1600" dirty="0">
                  <a:solidFill>
                    <a:schemeClr val="tx1">
                      <a:lumMod val="75000"/>
                      <a:lumOff val="25000"/>
                    </a:schemeClr>
                  </a:solidFill>
                </a:rPr>
              </a:br>
              <a:r>
                <a:rPr lang="it-IT" sz="1200" i="1" dirty="0">
                  <a:solidFill>
                    <a:schemeClr val="tx1">
                      <a:lumMod val="75000"/>
                      <a:lumOff val="25000"/>
                    </a:schemeClr>
                  </a:solidFill>
                </a:rPr>
                <a:t>John</a:t>
              </a:r>
              <a:r>
                <a:rPr lang="it-IT" sz="1200" i="1" cap="small" dirty="0">
                  <a:solidFill>
                    <a:schemeClr val="tx1">
                      <a:lumMod val="75000"/>
                      <a:lumOff val="25000"/>
                    </a:schemeClr>
                  </a:solidFill>
                </a:rPr>
                <a:t>.sg</a:t>
              </a:r>
              <a:endParaRPr lang="en-US" sz="1600" i="1" cap="small" dirty="0">
                <a:solidFill>
                  <a:schemeClr val="tx1">
                    <a:lumMod val="75000"/>
                    <a:lumOff val="25000"/>
                  </a:schemeClr>
                </a:solidFill>
              </a:endParaRPr>
            </a:p>
          </p:txBody>
        </p:sp>
        <p:sp>
          <p:nvSpPr>
            <p:cNvPr id="20" name="CasellaDiTesto 19">
              <a:extLst>
                <a:ext uri="{FF2B5EF4-FFF2-40B4-BE49-F238E27FC236}">
                  <a16:creationId xmlns:a16="http://schemas.microsoft.com/office/drawing/2014/main" id="{AECE8FA5-CCBB-2AD1-21DD-158A04DFC230}"/>
                </a:ext>
              </a:extLst>
            </p:cNvPr>
            <p:cNvSpPr txBox="1"/>
            <p:nvPr/>
          </p:nvSpPr>
          <p:spPr>
            <a:xfrm>
              <a:off x="6087417" y="1398805"/>
              <a:ext cx="394659" cy="338554"/>
            </a:xfrm>
            <a:prstGeom prst="rect">
              <a:avLst/>
            </a:prstGeom>
            <a:noFill/>
          </p:spPr>
          <p:txBody>
            <a:bodyPr wrap="none" rtlCol="0">
              <a:spAutoFit/>
            </a:bodyPr>
            <a:lstStyle/>
            <a:p>
              <a:pPr algn="ctr"/>
              <a:r>
                <a:rPr lang="it-IT" sz="1600" i="1" dirty="0">
                  <a:solidFill>
                    <a:schemeClr val="tx1">
                      <a:lumMod val="75000"/>
                      <a:lumOff val="25000"/>
                    </a:schemeClr>
                  </a:solidFill>
                </a:rPr>
                <a:t>IP</a:t>
              </a:r>
              <a:endParaRPr lang="en-US" sz="1600" i="1" cap="small" dirty="0">
                <a:solidFill>
                  <a:schemeClr val="tx1">
                    <a:lumMod val="75000"/>
                    <a:lumOff val="25000"/>
                  </a:schemeClr>
                </a:solidFill>
              </a:endParaRPr>
            </a:p>
          </p:txBody>
        </p:sp>
        <p:cxnSp>
          <p:nvCxnSpPr>
            <p:cNvPr id="21" name="Connettore a gomito 11">
              <a:extLst>
                <a:ext uri="{FF2B5EF4-FFF2-40B4-BE49-F238E27FC236}">
                  <a16:creationId xmlns:a16="http://schemas.microsoft.com/office/drawing/2014/main" id="{CAC30494-46F6-2EE0-2E4A-FB12398CD34B}"/>
                </a:ext>
              </a:extLst>
            </p:cNvPr>
            <p:cNvCxnSpPr>
              <a:stCxn id="18" idx="0"/>
              <a:endCxn id="20" idx="2"/>
            </p:cNvCxnSpPr>
            <p:nvPr/>
          </p:nvCxnSpPr>
          <p:spPr>
            <a:xfrm flipV="1">
              <a:off x="5373123" y="1737359"/>
              <a:ext cx="911624" cy="432819"/>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a gomito 11">
              <a:extLst>
                <a:ext uri="{FF2B5EF4-FFF2-40B4-BE49-F238E27FC236}">
                  <a16:creationId xmlns:a16="http://schemas.microsoft.com/office/drawing/2014/main" id="{2A469FB3-C73C-C336-42FB-4ABDA1EAC47B}"/>
                </a:ext>
              </a:extLst>
            </p:cNvPr>
            <p:cNvCxnSpPr>
              <a:cxnSpLocks/>
              <a:stCxn id="20" idx="2"/>
              <a:endCxn id="24" idx="0"/>
            </p:cNvCxnSpPr>
            <p:nvPr/>
          </p:nvCxnSpPr>
          <p:spPr>
            <a:xfrm>
              <a:off x="6284747" y="1737359"/>
              <a:ext cx="713458" cy="218732"/>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CFB6E515-BA4A-3C00-040F-AED60404F09D}"/>
                </a:ext>
              </a:extLst>
            </p:cNvPr>
            <p:cNvSpPr txBox="1"/>
            <p:nvPr/>
          </p:nvSpPr>
          <p:spPr>
            <a:xfrm>
              <a:off x="9251367" y="4065252"/>
              <a:ext cx="324127" cy="338554"/>
            </a:xfrm>
            <a:prstGeom prst="rect">
              <a:avLst/>
            </a:prstGeom>
            <a:noFill/>
          </p:spPr>
          <p:txBody>
            <a:bodyPr wrap="none" rtlCol="0">
              <a:spAutoFit/>
            </a:bodyPr>
            <a:lstStyle/>
            <a:p>
              <a:pPr algn="ctr"/>
              <a:r>
                <a:rPr lang="it-IT" sz="1600" i="1" dirty="0">
                  <a:solidFill>
                    <a:schemeClr val="tx1">
                      <a:lumMod val="75000"/>
                      <a:lumOff val="25000"/>
                    </a:schemeClr>
                  </a:solidFill>
                </a:rPr>
                <a:t>V</a:t>
              </a:r>
              <a:endParaRPr lang="en-US" sz="1600" i="1" cap="small" dirty="0">
                <a:solidFill>
                  <a:schemeClr val="tx1">
                    <a:lumMod val="75000"/>
                    <a:lumOff val="25000"/>
                  </a:schemeClr>
                </a:solidFill>
              </a:endParaRPr>
            </a:p>
          </p:txBody>
        </p:sp>
        <p:sp>
          <p:nvSpPr>
            <p:cNvPr id="39" name="CasellaDiTesto 38">
              <a:extLst>
                <a:ext uri="{FF2B5EF4-FFF2-40B4-BE49-F238E27FC236}">
                  <a16:creationId xmlns:a16="http://schemas.microsoft.com/office/drawing/2014/main" id="{E3EED82F-23A0-4ED8-EE14-9B7016084286}"/>
                </a:ext>
              </a:extLst>
            </p:cNvPr>
            <p:cNvSpPr txBox="1"/>
            <p:nvPr/>
          </p:nvSpPr>
          <p:spPr>
            <a:xfrm>
              <a:off x="7547789" y="2725732"/>
              <a:ext cx="840688" cy="338554"/>
            </a:xfrm>
            <a:prstGeom prst="rect">
              <a:avLst/>
            </a:prstGeom>
            <a:noFill/>
          </p:spPr>
          <p:txBody>
            <a:bodyPr wrap="square" rtlCol="0">
              <a:spAutoFit/>
            </a:bodyPr>
            <a:lstStyle/>
            <a:p>
              <a:pPr algn="ctr"/>
              <a:r>
                <a:rPr lang="it-IT" sz="1600" i="1" dirty="0">
                  <a:solidFill>
                    <a:schemeClr val="tx1">
                      <a:lumMod val="75000"/>
                      <a:lumOff val="25000"/>
                    </a:schemeClr>
                  </a:solidFill>
                </a:rPr>
                <a:t>AgrO</a:t>
              </a:r>
              <a:endParaRPr lang="en-US" sz="1600" i="1" cap="small" dirty="0">
                <a:solidFill>
                  <a:schemeClr val="tx1">
                    <a:lumMod val="75000"/>
                    <a:lumOff val="25000"/>
                  </a:schemeClr>
                </a:solidFill>
              </a:endParaRPr>
            </a:p>
          </p:txBody>
        </p:sp>
        <p:cxnSp>
          <p:nvCxnSpPr>
            <p:cNvPr id="49" name="Connettore a gomito 11">
              <a:extLst>
                <a:ext uri="{FF2B5EF4-FFF2-40B4-BE49-F238E27FC236}">
                  <a16:creationId xmlns:a16="http://schemas.microsoft.com/office/drawing/2014/main" id="{49D60AB0-B8EF-3776-4C8C-6E257C46BF19}"/>
                </a:ext>
              </a:extLst>
            </p:cNvPr>
            <p:cNvCxnSpPr>
              <a:cxnSpLocks/>
              <a:stCxn id="51" idx="0"/>
              <a:endCxn id="39" idx="2"/>
            </p:cNvCxnSpPr>
            <p:nvPr/>
          </p:nvCxnSpPr>
          <p:spPr>
            <a:xfrm flipH="1" flipV="1">
              <a:off x="7968133" y="3064286"/>
              <a:ext cx="736915" cy="349884"/>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a gomito 11">
              <a:extLst>
                <a:ext uri="{FF2B5EF4-FFF2-40B4-BE49-F238E27FC236}">
                  <a16:creationId xmlns:a16="http://schemas.microsoft.com/office/drawing/2014/main" id="{6B04D14B-2286-DA9C-6FDC-DCA0F542E5DD}"/>
                </a:ext>
              </a:extLst>
            </p:cNvPr>
            <p:cNvCxnSpPr>
              <a:cxnSpLocks/>
              <a:stCxn id="77" idx="0"/>
              <a:endCxn id="39" idx="2"/>
            </p:cNvCxnSpPr>
            <p:nvPr/>
          </p:nvCxnSpPr>
          <p:spPr>
            <a:xfrm flipV="1">
              <a:off x="7362016" y="3064286"/>
              <a:ext cx="606117" cy="373697"/>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6" name="CasellaDiTesto 55">
              <a:extLst>
                <a:ext uri="{FF2B5EF4-FFF2-40B4-BE49-F238E27FC236}">
                  <a16:creationId xmlns:a16="http://schemas.microsoft.com/office/drawing/2014/main" id="{A0ECDFBA-DECB-7A79-B304-0238F76DF6AD}"/>
                </a:ext>
              </a:extLst>
            </p:cNvPr>
            <p:cNvSpPr txBox="1"/>
            <p:nvPr/>
          </p:nvSpPr>
          <p:spPr>
            <a:xfrm>
              <a:off x="8777984" y="4657161"/>
              <a:ext cx="301685" cy="338554"/>
            </a:xfrm>
            <a:prstGeom prst="rect">
              <a:avLst/>
            </a:prstGeom>
            <a:noFill/>
          </p:spPr>
          <p:txBody>
            <a:bodyPr wrap="none" rtlCol="0">
              <a:spAutoFit/>
            </a:bodyPr>
            <a:lstStyle/>
            <a:p>
              <a:pPr algn="ctr"/>
              <a:r>
                <a:rPr lang="it-IT" sz="1600" i="1" dirty="0">
                  <a:solidFill>
                    <a:schemeClr val="tx1">
                      <a:lumMod val="75000"/>
                      <a:lumOff val="25000"/>
                    </a:schemeClr>
                  </a:solidFill>
                </a:rPr>
                <a:t>t</a:t>
              </a:r>
              <a:r>
                <a:rPr lang="it-IT" sz="1600" i="1" baseline="-25000" dirty="0">
                  <a:solidFill>
                    <a:schemeClr val="tx1">
                      <a:lumMod val="75000"/>
                      <a:lumOff val="25000"/>
                    </a:schemeClr>
                  </a:solidFill>
                </a:rPr>
                <a:t>i</a:t>
              </a:r>
              <a:endParaRPr lang="en-US" sz="1600" i="1" cap="small" dirty="0">
                <a:solidFill>
                  <a:schemeClr val="tx1">
                    <a:lumMod val="75000"/>
                    <a:lumOff val="25000"/>
                  </a:schemeClr>
                </a:solidFill>
              </a:endParaRPr>
            </a:p>
          </p:txBody>
        </p:sp>
        <p:cxnSp>
          <p:nvCxnSpPr>
            <p:cNvPr id="57" name="Connettore a gomito 11">
              <a:extLst>
                <a:ext uri="{FF2B5EF4-FFF2-40B4-BE49-F238E27FC236}">
                  <a16:creationId xmlns:a16="http://schemas.microsoft.com/office/drawing/2014/main" id="{F5F4751F-BCCB-96BE-4E1B-DCC8085DAC3D}"/>
                </a:ext>
              </a:extLst>
            </p:cNvPr>
            <p:cNvCxnSpPr>
              <a:cxnSpLocks/>
              <a:stCxn id="56" idx="0"/>
              <a:endCxn id="27" idx="2"/>
            </p:cNvCxnSpPr>
            <p:nvPr/>
          </p:nvCxnSpPr>
          <p:spPr>
            <a:xfrm flipV="1">
              <a:off x="8928827" y="4403806"/>
              <a:ext cx="484604" cy="253355"/>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Connettore curvo 62">
              <a:extLst>
                <a:ext uri="{FF2B5EF4-FFF2-40B4-BE49-F238E27FC236}">
                  <a16:creationId xmlns:a16="http://schemas.microsoft.com/office/drawing/2014/main" id="{4F98EEEB-CE7A-F265-80E1-079669748422}"/>
                </a:ext>
              </a:extLst>
            </p:cNvPr>
            <p:cNvCxnSpPr>
              <a:cxnSpLocks/>
              <a:stCxn id="56" idx="2"/>
              <a:endCxn id="77" idx="2"/>
            </p:cNvCxnSpPr>
            <p:nvPr/>
          </p:nvCxnSpPr>
          <p:spPr>
            <a:xfrm rot="5400000" flipH="1">
              <a:off x="7628166" y="3695054"/>
              <a:ext cx="1034512" cy="1566811"/>
            </a:xfrm>
            <a:prstGeom prst="curvedConnector3">
              <a:avLst>
                <a:gd name="adj1" fmla="val -220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ttore curvo 63">
              <a:extLst>
                <a:ext uri="{FF2B5EF4-FFF2-40B4-BE49-F238E27FC236}">
                  <a16:creationId xmlns:a16="http://schemas.microsoft.com/office/drawing/2014/main" id="{09D1B575-4449-D33C-30B5-EA1901AAFC46}"/>
                </a:ext>
              </a:extLst>
            </p:cNvPr>
            <p:cNvCxnSpPr>
              <a:cxnSpLocks/>
              <a:stCxn id="68" idx="2"/>
              <a:endCxn id="18" idx="2"/>
            </p:cNvCxnSpPr>
            <p:nvPr/>
          </p:nvCxnSpPr>
          <p:spPr>
            <a:xfrm rot="5400000" flipH="1">
              <a:off x="5870050" y="2196472"/>
              <a:ext cx="1759997" cy="2753851"/>
            </a:xfrm>
            <a:prstGeom prst="curvedConnector3">
              <a:avLst>
                <a:gd name="adj1" fmla="val -129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ttore a gomito 11">
              <a:extLst>
                <a:ext uri="{FF2B5EF4-FFF2-40B4-BE49-F238E27FC236}">
                  <a16:creationId xmlns:a16="http://schemas.microsoft.com/office/drawing/2014/main" id="{351256FA-D022-4C70-AF0E-74FCCF18DF8F}"/>
                </a:ext>
              </a:extLst>
            </p:cNvPr>
            <p:cNvCxnSpPr>
              <a:cxnSpLocks/>
              <a:stCxn id="72" idx="0"/>
              <a:endCxn id="27" idx="2"/>
            </p:cNvCxnSpPr>
            <p:nvPr/>
          </p:nvCxnSpPr>
          <p:spPr>
            <a:xfrm flipH="1" flipV="1">
              <a:off x="9413431" y="4403806"/>
              <a:ext cx="636754" cy="285334"/>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F7ED127C-A445-3807-E022-63129B8562EC}"/>
                </a:ext>
              </a:extLst>
            </p:cNvPr>
            <p:cNvSpPr txBox="1"/>
            <p:nvPr/>
          </p:nvSpPr>
          <p:spPr>
            <a:xfrm>
              <a:off x="6862591" y="1956091"/>
              <a:ext cx="271228" cy="338554"/>
            </a:xfrm>
            <a:prstGeom prst="rect">
              <a:avLst/>
            </a:prstGeom>
            <a:noFill/>
          </p:spPr>
          <p:txBody>
            <a:bodyPr wrap="none" rtlCol="0">
              <a:spAutoFit/>
            </a:bodyPr>
            <a:lstStyle/>
            <a:p>
              <a:pPr algn="ctr"/>
              <a:r>
                <a:rPr lang="it-IT" sz="1600" i="1" dirty="0">
                  <a:solidFill>
                    <a:schemeClr val="tx1">
                      <a:lumMod val="75000"/>
                      <a:lumOff val="25000"/>
                    </a:schemeClr>
                  </a:solidFill>
                </a:rPr>
                <a:t>I</a:t>
              </a:r>
              <a:endParaRPr lang="en-US" sz="1600" i="1" cap="small" dirty="0">
                <a:solidFill>
                  <a:schemeClr val="tx1">
                    <a:lumMod val="75000"/>
                    <a:lumOff val="25000"/>
                  </a:schemeClr>
                </a:solidFill>
              </a:endParaRPr>
            </a:p>
          </p:txBody>
        </p:sp>
        <p:cxnSp>
          <p:nvCxnSpPr>
            <p:cNvPr id="26" name="Connettore a gomito 11">
              <a:extLst>
                <a:ext uri="{FF2B5EF4-FFF2-40B4-BE49-F238E27FC236}">
                  <a16:creationId xmlns:a16="http://schemas.microsoft.com/office/drawing/2014/main" id="{15729ED6-3EDB-FB05-148A-3EAF709C5A12}"/>
                </a:ext>
              </a:extLst>
            </p:cNvPr>
            <p:cNvCxnSpPr>
              <a:cxnSpLocks/>
              <a:stCxn id="24" idx="2"/>
              <a:endCxn id="39" idx="0"/>
            </p:cNvCxnSpPr>
            <p:nvPr/>
          </p:nvCxnSpPr>
          <p:spPr>
            <a:xfrm>
              <a:off x="6998205" y="2294645"/>
              <a:ext cx="969928" cy="431087"/>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a gomito 11">
              <a:extLst>
                <a:ext uri="{FF2B5EF4-FFF2-40B4-BE49-F238E27FC236}">
                  <a16:creationId xmlns:a16="http://schemas.microsoft.com/office/drawing/2014/main" id="{EBB66F0D-3409-4FF8-66B1-A0C406DF1510}"/>
                </a:ext>
              </a:extLst>
            </p:cNvPr>
            <p:cNvCxnSpPr>
              <a:cxnSpLocks/>
              <a:stCxn id="24" idx="2"/>
              <a:endCxn id="45" idx="0"/>
            </p:cNvCxnSpPr>
            <p:nvPr/>
          </p:nvCxnSpPr>
          <p:spPr>
            <a:xfrm flipH="1">
              <a:off x="6242418" y="2294645"/>
              <a:ext cx="755787" cy="365068"/>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1" name="CasellaDiTesto 50">
              <a:extLst>
                <a:ext uri="{FF2B5EF4-FFF2-40B4-BE49-F238E27FC236}">
                  <a16:creationId xmlns:a16="http://schemas.microsoft.com/office/drawing/2014/main" id="{06019412-048B-C558-6F2A-28844B06BC4F}"/>
                </a:ext>
              </a:extLst>
            </p:cNvPr>
            <p:cNvSpPr txBox="1"/>
            <p:nvPr/>
          </p:nvSpPr>
          <p:spPr>
            <a:xfrm>
              <a:off x="8481269" y="3414170"/>
              <a:ext cx="447558" cy="338554"/>
            </a:xfrm>
            <a:prstGeom prst="rect">
              <a:avLst/>
            </a:prstGeom>
            <a:noFill/>
          </p:spPr>
          <p:txBody>
            <a:bodyPr wrap="none" rtlCol="0">
              <a:spAutoFit/>
            </a:bodyPr>
            <a:lstStyle/>
            <a:p>
              <a:pPr algn="ctr"/>
              <a:r>
                <a:rPr lang="it-IT" sz="1600" i="1" dirty="0">
                  <a:solidFill>
                    <a:schemeClr val="tx1">
                      <a:lumMod val="75000"/>
                      <a:lumOff val="25000"/>
                    </a:schemeClr>
                  </a:solidFill>
                </a:rPr>
                <a:t>VP</a:t>
              </a:r>
              <a:endParaRPr lang="en-US" sz="1600" i="1" cap="small" dirty="0">
                <a:solidFill>
                  <a:schemeClr val="tx1">
                    <a:lumMod val="75000"/>
                    <a:lumOff val="25000"/>
                  </a:schemeClr>
                </a:solidFill>
              </a:endParaRPr>
            </a:p>
          </p:txBody>
        </p:sp>
        <p:cxnSp>
          <p:nvCxnSpPr>
            <p:cNvPr id="54" name="Connettore a gomito 11">
              <a:extLst>
                <a:ext uri="{FF2B5EF4-FFF2-40B4-BE49-F238E27FC236}">
                  <a16:creationId xmlns:a16="http://schemas.microsoft.com/office/drawing/2014/main" id="{198A8F88-7254-228E-AD1D-B6D0E1E1CE53}"/>
                </a:ext>
              </a:extLst>
            </p:cNvPr>
            <p:cNvCxnSpPr>
              <a:cxnSpLocks/>
              <a:stCxn id="27" idx="0"/>
              <a:endCxn id="51" idx="2"/>
            </p:cNvCxnSpPr>
            <p:nvPr/>
          </p:nvCxnSpPr>
          <p:spPr>
            <a:xfrm flipH="1" flipV="1">
              <a:off x="8705048" y="3752724"/>
              <a:ext cx="708383" cy="312528"/>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Connettore a gomito 11">
              <a:extLst>
                <a:ext uri="{FF2B5EF4-FFF2-40B4-BE49-F238E27FC236}">
                  <a16:creationId xmlns:a16="http://schemas.microsoft.com/office/drawing/2014/main" id="{136C907C-5D08-22A2-294B-CC6CA98EC0F2}"/>
                </a:ext>
              </a:extLst>
            </p:cNvPr>
            <p:cNvCxnSpPr>
              <a:cxnSpLocks/>
              <a:stCxn id="68" idx="0"/>
              <a:endCxn id="51" idx="2"/>
            </p:cNvCxnSpPr>
            <p:nvPr/>
          </p:nvCxnSpPr>
          <p:spPr>
            <a:xfrm flipV="1">
              <a:off x="8126974" y="3752724"/>
              <a:ext cx="578074" cy="362117"/>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CasellaDiTesto 67">
              <a:extLst>
                <a:ext uri="{FF2B5EF4-FFF2-40B4-BE49-F238E27FC236}">
                  <a16:creationId xmlns:a16="http://schemas.microsoft.com/office/drawing/2014/main" id="{3A8B53FE-A9AA-DD54-6C16-E529FF84C715}"/>
                </a:ext>
              </a:extLst>
            </p:cNvPr>
            <p:cNvSpPr txBox="1"/>
            <p:nvPr/>
          </p:nvSpPr>
          <p:spPr>
            <a:xfrm>
              <a:off x="7971322" y="4114841"/>
              <a:ext cx="311304" cy="338554"/>
            </a:xfrm>
            <a:prstGeom prst="rect">
              <a:avLst/>
            </a:prstGeom>
            <a:noFill/>
          </p:spPr>
          <p:txBody>
            <a:bodyPr wrap="none" rtlCol="0">
              <a:spAutoFit/>
            </a:bodyPr>
            <a:lstStyle/>
            <a:p>
              <a:pPr algn="ctr"/>
              <a:r>
                <a:rPr lang="it-IT" sz="1600" i="1" dirty="0" err="1">
                  <a:solidFill>
                    <a:schemeClr val="tx1">
                      <a:lumMod val="75000"/>
                      <a:lumOff val="25000"/>
                    </a:schemeClr>
                  </a:solidFill>
                </a:rPr>
                <a:t>t</a:t>
              </a:r>
              <a:r>
                <a:rPr lang="it-IT" sz="1600" i="1" baseline="-25000" dirty="0" err="1">
                  <a:solidFill>
                    <a:schemeClr val="tx1">
                      <a:lumMod val="75000"/>
                      <a:lumOff val="25000"/>
                    </a:schemeClr>
                  </a:solidFill>
                </a:rPr>
                <a:t>j</a:t>
              </a:r>
              <a:endParaRPr lang="en-US" sz="1600" i="1" cap="small" dirty="0">
                <a:solidFill>
                  <a:schemeClr val="tx1">
                    <a:lumMod val="75000"/>
                    <a:lumOff val="25000"/>
                  </a:schemeClr>
                </a:solidFill>
              </a:endParaRPr>
            </a:p>
          </p:txBody>
        </p:sp>
        <p:sp>
          <p:nvSpPr>
            <p:cNvPr id="72" name="CasellaDiTesto 71">
              <a:extLst>
                <a:ext uri="{FF2B5EF4-FFF2-40B4-BE49-F238E27FC236}">
                  <a16:creationId xmlns:a16="http://schemas.microsoft.com/office/drawing/2014/main" id="{E806E1DA-849F-54B6-A033-337E0B18718E}"/>
                </a:ext>
              </a:extLst>
            </p:cNvPr>
            <p:cNvSpPr txBox="1"/>
            <p:nvPr/>
          </p:nvSpPr>
          <p:spPr>
            <a:xfrm>
              <a:off x="9877702" y="4689140"/>
              <a:ext cx="344966" cy="338554"/>
            </a:xfrm>
            <a:prstGeom prst="rect">
              <a:avLst/>
            </a:prstGeom>
            <a:noFill/>
          </p:spPr>
          <p:txBody>
            <a:bodyPr wrap="none" rtlCol="0">
              <a:spAutoFit/>
            </a:bodyPr>
            <a:lstStyle/>
            <a:p>
              <a:pPr algn="ctr"/>
              <a:r>
                <a:rPr lang="it-IT" sz="1600" i="1" dirty="0" err="1">
                  <a:solidFill>
                    <a:schemeClr val="tx1">
                      <a:lumMod val="75000"/>
                      <a:lumOff val="25000"/>
                    </a:schemeClr>
                  </a:solidFill>
                </a:rPr>
                <a:t>t</a:t>
              </a:r>
              <a:r>
                <a:rPr lang="it-IT" sz="1600" i="1" baseline="-25000" dirty="0" err="1">
                  <a:solidFill>
                    <a:schemeClr val="tx1">
                      <a:lumMod val="75000"/>
                      <a:lumOff val="25000"/>
                    </a:schemeClr>
                  </a:solidFill>
                </a:rPr>
                <a:t>k</a:t>
              </a:r>
              <a:endParaRPr lang="en-US" sz="1600" i="1" cap="small" dirty="0">
                <a:solidFill>
                  <a:schemeClr val="tx1">
                    <a:lumMod val="75000"/>
                    <a:lumOff val="25000"/>
                  </a:schemeClr>
                </a:solidFill>
              </a:endParaRPr>
            </a:p>
          </p:txBody>
        </p:sp>
        <p:sp>
          <p:nvSpPr>
            <p:cNvPr id="77" name="CasellaDiTesto 76">
              <a:extLst>
                <a:ext uri="{FF2B5EF4-FFF2-40B4-BE49-F238E27FC236}">
                  <a16:creationId xmlns:a16="http://schemas.microsoft.com/office/drawing/2014/main" id="{8D263688-7995-0337-EC21-F7B3BDBFCECB}"/>
                </a:ext>
              </a:extLst>
            </p:cNvPr>
            <p:cNvSpPr txBox="1"/>
            <p:nvPr/>
          </p:nvSpPr>
          <p:spPr>
            <a:xfrm>
              <a:off x="6821643" y="3437983"/>
              <a:ext cx="1080745" cy="523220"/>
            </a:xfrm>
            <a:prstGeom prst="rect">
              <a:avLst/>
            </a:prstGeom>
            <a:noFill/>
          </p:spPr>
          <p:txBody>
            <a:bodyPr wrap="none" rtlCol="0">
              <a:spAutoFit/>
            </a:bodyPr>
            <a:lstStyle/>
            <a:p>
              <a:pPr algn="ctr"/>
              <a:r>
                <a:rPr lang="it-IT" sz="1600" dirty="0" err="1">
                  <a:solidFill>
                    <a:schemeClr val="tx1">
                      <a:lumMod val="75000"/>
                      <a:lumOff val="25000"/>
                    </a:schemeClr>
                  </a:solidFill>
                </a:rPr>
                <a:t>vist</a:t>
              </a:r>
              <a:r>
                <a:rPr lang="it-IT" sz="1600" i="1" baseline="-25000" dirty="0" err="1">
                  <a:solidFill>
                    <a:schemeClr val="tx1">
                      <a:lumMod val="75000"/>
                      <a:lumOff val="25000"/>
                    </a:schemeClr>
                  </a:solidFill>
                </a:rPr>
                <a:t>j</a:t>
              </a:r>
              <a:r>
                <a:rPr lang="it-IT" sz="1600" dirty="0">
                  <a:solidFill>
                    <a:schemeClr val="tx1">
                      <a:lumMod val="75000"/>
                      <a:lumOff val="25000"/>
                    </a:schemeClr>
                  </a:solidFill>
                </a:rPr>
                <a:t>-</a:t>
              </a:r>
              <a:r>
                <a:rPr lang="it-IT" sz="1600" dirty="0">
                  <a:solidFill>
                    <a:schemeClr val="accent1">
                      <a:lumMod val="60000"/>
                      <a:lumOff val="40000"/>
                    </a:schemeClr>
                  </a:solidFill>
                </a:rPr>
                <a:t>a</a:t>
              </a:r>
              <a:br>
                <a:rPr lang="it-IT" sz="1600" dirty="0">
                  <a:solidFill>
                    <a:schemeClr val="tx1">
                      <a:lumMod val="75000"/>
                      <a:lumOff val="25000"/>
                    </a:schemeClr>
                  </a:solidFill>
                </a:rPr>
              </a:br>
              <a:r>
                <a:rPr lang="it-IT" sz="1200" i="1" dirty="0">
                  <a:solidFill>
                    <a:schemeClr val="tx1">
                      <a:lumMod val="75000"/>
                      <a:lumOff val="25000"/>
                    </a:schemeClr>
                  </a:solidFill>
                </a:rPr>
                <a:t>see-n</a:t>
              </a:r>
              <a:r>
                <a:rPr lang="it-IT" sz="1200" i="1" cap="small" dirty="0">
                  <a:solidFill>
                    <a:schemeClr val="tx1">
                      <a:lumMod val="75000"/>
                      <a:lumOff val="25000"/>
                    </a:schemeClr>
                  </a:solidFill>
                </a:rPr>
                <a:t>.3p.sg</a:t>
              </a:r>
              <a:endParaRPr lang="en-US" sz="1600" i="1" cap="small" dirty="0">
                <a:solidFill>
                  <a:schemeClr val="tx1">
                    <a:lumMod val="75000"/>
                    <a:lumOff val="25000"/>
                  </a:schemeClr>
                </a:solidFill>
              </a:endParaRPr>
            </a:p>
          </p:txBody>
        </p:sp>
      </p:grpSp>
      <p:cxnSp>
        <p:nvCxnSpPr>
          <p:cNvPr id="82" name="Connettore curvo 81">
            <a:extLst>
              <a:ext uri="{FF2B5EF4-FFF2-40B4-BE49-F238E27FC236}">
                <a16:creationId xmlns:a16="http://schemas.microsoft.com/office/drawing/2014/main" id="{E49E7691-C8AD-2C43-2B20-017DF0B2C366}"/>
              </a:ext>
            </a:extLst>
          </p:cNvPr>
          <p:cNvCxnSpPr>
            <a:cxnSpLocks/>
            <a:stCxn id="72" idx="2"/>
            <a:endCxn id="77" idx="1"/>
          </p:cNvCxnSpPr>
          <p:nvPr/>
        </p:nvCxnSpPr>
        <p:spPr>
          <a:xfrm rot="5400000" flipH="1">
            <a:off x="7771863" y="2749373"/>
            <a:ext cx="1328101" cy="3228542"/>
          </a:xfrm>
          <a:prstGeom prst="curvedConnector4">
            <a:avLst>
              <a:gd name="adj1" fmla="val -17213"/>
              <a:gd name="adj2" fmla="val 10708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ttore curvo 84">
            <a:extLst>
              <a:ext uri="{FF2B5EF4-FFF2-40B4-BE49-F238E27FC236}">
                <a16:creationId xmlns:a16="http://schemas.microsoft.com/office/drawing/2014/main" id="{77E8B63B-B884-CC5D-227C-777A0CEFCD19}"/>
              </a:ext>
            </a:extLst>
          </p:cNvPr>
          <p:cNvCxnSpPr>
            <a:cxnSpLocks/>
            <a:stCxn id="77" idx="1"/>
            <a:endCxn id="45" idx="2"/>
          </p:cNvCxnSpPr>
          <p:nvPr/>
        </p:nvCxnSpPr>
        <p:spPr>
          <a:xfrm rot="10800000">
            <a:off x="6242419" y="3182933"/>
            <a:ext cx="579225" cy="516660"/>
          </a:xfrm>
          <a:prstGeom prst="curvedConnector2">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0631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0" end="10"/>
                                            </p:txEl>
                                          </p:spTgt>
                                        </p:tgtEl>
                                        <p:attrNameLst>
                                          <p:attrName>style.visibility</p:attrName>
                                        </p:attrNameLst>
                                      </p:cBhvr>
                                      <p:to>
                                        <p:strVal val="visible"/>
                                      </p:to>
                                    </p:set>
                                    <p:animEffect transition="in" filter="fade">
                                      <p:cBhvr>
                                        <p:cTn id="12" dur="500"/>
                                        <p:tgtEl>
                                          <p:spTgt spid="8">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1" end="11"/>
                                            </p:txEl>
                                          </p:spTgt>
                                        </p:tgtEl>
                                        <p:attrNameLst>
                                          <p:attrName>style.visibility</p:attrName>
                                        </p:attrNameLst>
                                      </p:cBhvr>
                                      <p:to>
                                        <p:strVal val="visible"/>
                                      </p:to>
                                    </p:set>
                                    <p:animEffect transition="in" filter="fade">
                                      <p:cBhvr>
                                        <p:cTn id="17" dur="500"/>
                                        <p:tgtEl>
                                          <p:spTgt spid="8">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linguistic rational behind </a:t>
            </a:r>
            <a:r>
              <a:rPr lang="en-US" b="1" dirty="0" err="1">
                <a:solidFill>
                  <a:schemeClr val="accent1">
                    <a:lumMod val="40000"/>
                    <a:lumOff val="60000"/>
                  </a:schemeClr>
                </a:solidFill>
              </a:rPr>
              <a:t>COnVERSA</a:t>
            </a:r>
            <a:endParaRPr lang="it-IT" dirty="0">
              <a:solidFill>
                <a:schemeClr val="accent1">
                  <a:lumMod val="40000"/>
                  <a:lumOff val="60000"/>
                </a:schemeClr>
              </a:solidFill>
            </a:endParaRPr>
          </a:p>
        </p:txBody>
      </p:sp>
      <p:sp>
        <p:nvSpPr>
          <p:cNvPr id="8" name="Segnaposto contenuto 1"/>
          <p:cNvSpPr>
            <a:spLocks noGrp="1"/>
          </p:cNvSpPr>
          <p:nvPr>
            <p:ph idx="1"/>
          </p:nvPr>
        </p:nvSpPr>
        <p:spPr>
          <a:xfrm>
            <a:off x="4800599" y="731520"/>
            <a:ext cx="7308069" cy="5257800"/>
          </a:xfrm>
        </p:spPr>
        <p:txBody>
          <a:bodyPr>
            <a:noAutofit/>
          </a:bodyPr>
          <a:lstStyle/>
          <a:p>
            <a:r>
              <a:rPr lang="en-US" b="1" dirty="0"/>
              <a:t>Complexity </a:t>
            </a:r>
            <a:r>
              <a:rPr lang="en-US" dirty="0"/>
              <a:t>is related to the </a:t>
            </a:r>
            <a:r>
              <a:rPr lang="en-US" b="1" dirty="0"/>
              <a:t>height of the functional layers involved </a:t>
            </a:r>
            <a:r>
              <a:rPr lang="en-US" dirty="0"/>
              <a:t>and to the </a:t>
            </a:r>
            <a:r>
              <a:rPr lang="en-US" b="1" dirty="0"/>
              <a:t>“distance” </a:t>
            </a:r>
            <a:r>
              <a:rPr lang="en-US" dirty="0"/>
              <a:t>of the dependency </a:t>
            </a:r>
            <a:br>
              <a:rPr lang="en-US" dirty="0"/>
            </a:br>
            <a:r>
              <a:rPr lang="en-US" dirty="0"/>
              <a:t>(Moscati &amp; Rizzi 2013):</a:t>
            </a:r>
          </a:p>
          <a:p>
            <a:pPr lvl="1"/>
            <a:r>
              <a:rPr lang="en-US" dirty="0"/>
              <a:t>simple merge-based agreement (DP/NP) </a:t>
            </a:r>
          </a:p>
          <a:p>
            <a:pPr marL="200025" lvl="1" indent="0">
              <a:buNone/>
            </a:pPr>
            <a:r>
              <a:rPr lang="en-US" dirty="0"/>
              <a:t>&lt; </a:t>
            </a:r>
          </a:p>
          <a:p>
            <a:pPr lvl="1"/>
            <a:r>
              <a:rPr lang="en-US" dirty="0"/>
              <a:t>movement-based Subj-V agreement (VP -&gt; IP)</a:t>
            </a:r>
          </a:p>
          <a:p>
            <a:pPr marL="200025" lvl="1" indent="0">
              <a:buNone/>
            </a:pPr>
            <a:r>
              <a:rPr lang="en-US" dirty="0"/>
              <a:t>&lt; </a:t>
            </a:r>
          </a:p>
          <a:p>
            <a:pPr lvl="1"/>
            <a:r>
              <a:rPr lang="en-US" dirty="0"/>
              <a:t>object clitic-past participle agreement (double VP -&gt; IP + AgrO/AgrS)</a:t>
            </a:r>
          </a:p>
          <a:p>
            <a:pPr lvl="1"/>
            <a:endParaRPr lang="en-US" dirty="0"/>
          </a:p>
          <a:p>
            <a:r>
              <a:rPr lang="en-US" dirty="0"/>
              <a:t>Growing trees (Friedmann et al. 2021)</a:t>
            </a:r>
          </a:p>
          <a:p>
            <a:pPr marL="0" indent="0">
              <a:buNone/>
            </a:pPr>
            <a:r>
              <a:rPr lang="en-US" b="1" dirty="0"/>
              <a:t>Stage 1</a:t>
            </a:r>
            <a:r>
              <a:rPr lang="en-US" dirty="0"/>
              <a:t>		</a:t>
            </a:r>
            <a:r>
              <a:rPr lang="en-US" b="1" dirty="0"/>
              <a:t>Stage 2</a:t>
            </a:r>
            <a:r>
              <a:rPr lang="en-US" dirty="0"/>
              <a:t>			</a:t>
            </a:r>
            <a:r>
              <a:rPr lang="en-US" b="1" dirty="0"/>
              <a:t>Stage 3</a:t>
            </a:r>
            <a:br>
              <a:rPr lang="en-US" dirty="0"/>
            </a:br>
            <a:r>
              <a:rPr lang="en-US" sz="1800" dirty="0"/>
              <a:t>[</a:t>
            </a:r>
            <a:r>
              <a:rPr lang="en-US" sz="1800" baseline="-25000" dirty="0"/>
              <a:t>IP</a:t>
            </a:r>
            <a:r>
              <a:rPr lang="en-US" sz="1800" dirty="0"/>
              <a:t> [</a:t>
            </a:r>
            <a:r>
              <a:rPr lang="en-US" sz="1800" baseline="-25000" dirty="0"/>
              <a:t>VP</a:t>
            </a:r>
            <a:r>
              <a:rPr lang="en-US" sz="1800" dirty="0"/>
              <a:t>]]		[</a:t>
            </a:r>
            <a:r>
              <a:rPr lang="en-US" sz="1800" baseline="-25000" dirty="0"/>
              <a:t>QP</a:t>
            </a:r>
            <a:r>
              <a:rPr lang="en-US" sz="1800" dirty="0"/>
              <a:t> [</a:t>
            </a:r>
            <a:r>
              <a:rPr lang="en-US" sz="1800" baseline="-25000" dirty="0" err="1"/>
              <a:t>ModP</a:t>
            </a:r>
            <a:r>
              <a:rPr lang="en-US" sz="1800" dirty="0"/>
              <a:t> [</a:t>
            </a:r>
            <a:r>
              <a:rPr lang="en-US" sz="1800" baseline="-25000" dirty="0" err="1"/>
              <a:t>FinP</a:t>
            </a:r>
            <a:r>
              <a:rPr lang="en-US" sz="1800" dirty="0"/>
              <a:t> </a:t>
            </a:r>
            <a:r>
              <a:rPr lang="en-US" sz="1800" dirty="0">
                <a:solidFill>
                  <a:schemeClr val="bg2">
                    <a:lumMod val="75000"/>
                  </a:schemeClr>
                </a:solidFill>
              </a:rPr>
              <a:t>[</a:t>
            </a:r>
            <a:r>
              <a:rPr lang="en-US" sz="1800" baseline="-25000" dirty="0">
                <a:solidFill>
                  <a:schemeClr val="bg2">
                    <a:lumMod val="75000"/>
                  </a:schemeClr>
                </a:solidFill>
              </a:rPr>
              <a:t>IP</a:t>
            </a:r>
            <a:r>
              <a:rPr lang="en-US" sz="1800" dirty="0">
                <a:solidFill>
                  <a:schemeClr val="bg2">
                    <a:lumMod val="75000"/>
                  </a:schemeClr>
                </a:solidFill>
              </a:rPr>
              <a:t> [</a:t>
            </a:r>
            <a:r>
              <a:rPr lang="en-US" sz="1800" baseline="-25000" dirty="0">
                <a:solidFill>
                  <a:schemeClr val="bg2">
                    <a:lumMod val="75000"/>
                  </a:schemeClr>
                </a:solidFill>
              </a:rPr>
              <a:t>VP</a:t>
            </a:r>
            <a:r>
              <a:rPr lang="en-US" sz="1800" dirty="0">
                <a:solidFill>
                  <a:schemeClr val="bg2">
                    <a:lumMod val="75000"/>
                  </a:schemeClr>
                </a:solidFill>
              </a:rPr>
              <a:t>]]</a:t>
            </a:r>
            <a:r>
              <a:rPr lang="en-US" sz="1800" dirty="0"/>
              <a:t>]]]	[</a:t>
            </a:r>
            <a:r>
              <a:rPr lang="en-US" sz="1800" baseline="-25000" dirty="0"/>
              <a:t>Force</a:t>
            </a:r>
            <a:r>
              <a:rPr lang="en-US" sz="1800" dirty="0"/>
              <a:t> [</a:t>
            </a:r>
            <a:r>
              <a:rPr lang="en-US" sz="1800" baseline="-25000" dirty="0"/>
              <a:t>Int</a:t>
            </a:r>
            <a:r>
              <a:rPr lang="en-US" sz="1800" dirty="0"/>
              <a:t> [</a:t>
            </a:r>
            <a:r>
              <a:rPr lang="en-US" sz="1800" baseline="-25000" dirty="0"/>
              <a:t>Top</a:t>
            </a:r>
            <a:r>
              <a:rPr lang="en-US" sz="1800" dirty="0"/>
              <a:t> </a:t>
            </a:r>
            <a:r>
              <a:rPr lang="en-US" sz="1800" dirty="0">
                <a:solidFill>
                  <a:schemeClr val="bg2">
                    <a:lumMod val="75000"/>
                  </a:schemeClr>
                </a:solidFill>
              </a:rPr>
              <a:t>[</a:t>
            </a:r>
            <a:r>
              <a:rPr lang="en-US" sz="1800" baseline="-25000" dirty="0">
                <a:solidFill>
                  <a:schemeClr val="bg2">
                    <a:lumMod val="75000"/>
                  </a:schemeClr>
                </a:solidFill>
              </a:rPr>
              <a:t>QP</a:t>
            </a:r>
            <a:r>
              <a:rPr lang="en-US" sz="1800" dirty="0">
                <a:solidFill>
                  <a:schemeClr val="bg2">
                    <a:lumMod val="75000"/>
                  </a:schemeClr>
                </a:solidFill>
              </a:rPr>
              <a:t> [</a:t>
            </a:r>
            <a:r>
              <a:rPr lang="en-US" sz="1800" baseline="-25000" dirty="0" err="1">
                <a:solidFill>
                  <a:schemeClr val="bg2">
                    <a:lumMod val="75000"/>
                  </a:schemeClr>
                </a:solidFill>
              </a:rPr>
              <a:t>ModP</a:t>
            </a:r>
            <a:r>
              <a:rPr lang="en-US" sz="1800" dirty="0">
                <a:solidFill>
                  <a:schemeClr val="bg2">
                    <a:lumMod val="75000"/>
                  </a:schemeClr>
                </a:solidFill>
              </a:rPr>
              <a:t> [</a:t>
            </a:r>
            <a:r>
              <a:rPr lang="en-US" sz="1800" baseline="-25000" dirty="0" err="1">
                <a:solidFill>
                  <a:schemeClr val="bg2">
                    <a:lumMod val="75000"/>
                  </a:schemeClr>
                </a:solidFill>
              </a:rPr>
              <a:t>FinP</a:t>
            </a:r>
            <a:r>
              <a:rPr lang="en-US" sz="1800" dirty="0">
                <a:solidFill>
                  <a:schemeClr val="bg2">
                    <a:lumMod val="75000"/>
                  </a:schemeClr>
                </a:solidFill>
              </a:rPr>
              <a:t> …</a:t>
            </a:r>
            <a:r>
              <a:rPr lang="en-US" sz="1800" dirty="0"/>
              <a:t>]]]</a:t>
            </a:r>
          </a:p>
          <a:p>
            <a:pPr marL="200025" lvl="1" indent="0">
              <a:buNone/>
            </a:pPr>
            <a:endParaRPr lang="en-US" dirty="0"/>
          </a:p>
          <a:p>
            <a:r>
              <a:rPr lang="en-US" b="1" dirty="0"/>
              <a:t>A complexity metric </a:t>
            </a:r>
            <a:r>
              <a:rPr lang="en-US" dirty="0"/>
              <a:t>assigning a synthetic value (</a:t>
            </a:r>
            <a:r>
              <a:rPr lang="en-US" b="1" dirty="0"/>
              <a:t>from 1 to 10</a:t>
            </a:r>
            <a:r>
              <a:rPr lang="en-US" dirty="0"/>
              <a:t>) to each item/block based on the </a:t>
            </a:r>
            <a:r>
              <a:rPr lang="en-US" b="1" dirty="0"/>
              <a:t>height</a:t>
            </a:r>
            <a:r>
              <a:rPr lang="en-US" dirty="0"/>
              <a:t> of the functional level involved (the higher -&gt; the more complex) and the </a:t>
            </a:r>
            <a:r>
              <a:rPr lang="en-US" b="1" dirty="0"/>
              <a:t>locality</a:t>
            </a:r>
            <a:r>
              <a:rPr lang="en-US" dirty="0"/>
              <a:t> of the dependency (Chesi &amp; Canal 2019)</a:t>
            </a:r>
          </a:p>
        </p:txBody>
      </p:sp>
      <p:sp>
        <p:nvSpPr>
          <p:cNvPr id="5" name="Segnaposto testo 4">
            <a:extLst>
              <a:ext uri="{FF2B5EF4-FFF2-40B4-BE49-F238E27FC236}">
                <a16:creationId xmlns:a16="http://schemas.microsoft.com/office/drawing/2014/main" id="{B171F10E-5214-467B-91D1-A311FC62BE55}"/>
              </a:ext>
            </a:extLst>
          </p:cNvPr>
          <p:cNvSpPr>
            <a:spLocks noGrp="1"/>
          </p:cNvSpPr>
          <p:nvPr>
            <p:ph type="body" sz="half" idx="2"/>
          </p:nvPr>
        </p:nvSpPr>
        <p:spPr/>
        <p:txBody>
          <a:bodyPr/>
          <a:lstStyle/>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11</a:t>
            </a:fld>
            <a:endParaRPr lang="it-IT"/>
          </a:p>
        </p:txBody>
      </p:sp>
    </p:spTree>
    <p:custDataLst>
      <p:tags r:id="rId1"/>
    </p:custDataLst>
    <p:extLst>
      <p:ext uri="{BB962C8B-B14F-4D97-AF65-F5344CB8AC3E}">
        <p14:creationId xmlns:p14="http://schemas.microsoft.com/office/powerpoint/2010/main" val="807687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fade">
                                      <p:cBhvr>
                                        <p:cTn id="33" dur="500"/>
                                        <p:tgtEl>
                                          <p:spTgt spid="8">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animEffect transition="in" filter="fade">
                                      <p:cBhvr>
                                        <p:cTn id="43"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Minimal pairs </a:t>
            </a:r>
            <a:r>
              <a:rPr lang="en-US" dirty="0"/>
              <a:t>in</a:t>
            </a:r>
            <a:br>
              <a:rPr lang="en-US" dirty="0"/>
            </a:br>
            <a:r>
              <a:rPr lang="en-US" dirty="0"/>
              <a:t> </a:t>
            </a:r>
            <a:r>
              <a:rPr lang="en-US" b="1" dirty="0" err="1">
                <a:solidFill>
                  <a:schemeClr val="accent1">
                    <a:lumMod val="40000"/>
                    <a:lumOff val="60000"/>
                  </a:schemeClr>
                </a:solidFill>
              </a:rPr>
              <a:t>COnVERSA</a:t>
            </a:r>
            <a:endParaRPr lang="it-IT" dirty="0">
              <a:solidFill>
                <a:schemeClr val="accent1">
                  <a:lumMod val="40000"/>
                  <a:lumOff val="60000"/>
                </a:schemeClr>
              </a:solidFill>
            </a:endParaRPr>
          </a:p>
        </p:txBody>
      </p:sp>
      <p:sp>
        <p:nvSpPr>
          <p:cNvPr id="8" name="Segnaposto contenuto 1"/>
          <p:cNvSpPr>
            <a:spLocks noGrp="1"/>
          </p:cNvSpPr>
          <p:nvPr>
            <p:ph idx="1"/>
          </p:nvPr>
        </p:nvSpPr>
        <p:spPr>
          <a:xfrm>
            <a:off x="4800599" y="731520"/>
            <a:ext cx="7164053" cy="5257800"/>
          </a:xfrm>
        </p:spPr>
        <p:txBody>
          <a:bodyPr>
            <a:noAutofit/>
          </a:bodyPr>
          <a:lstStyle/>
          <a:p>
            <a:pPr lvl="1"/>
            <a:r>
              <a:rPr lang="it-IT" b="1" dirty="0">
                <a:solidFill>
                  <a:schemeClr val="accent3"/>
                </a:solidFill>
              </a:rPr>
              <a:t>A1. </a:t>
            </a:r>
            <a:r>
              <a:rPr lang="it-IT" b="1" dirty="0"/>
              <a:t>D-N</a:t>
            </a:r>
            <a:r>
              <a:rPr lang="it-IT" dirty="0"/>
              <a:t>	</a:t>
            </a:r>
            <a:br>
              <a:rPr lang="it-IT" dirty="0"/>
            </a:br>
            <a:r>
              <a:rPr lang="it-IT" b="1" dirty="0">
                <a:solidFill>
                  <a:schemeClr val="accent1">
                    <a:lumMod val="60000"/>
                    <a:lumOff val="40000"/>
                  </a:schemeClr>
                </a:solidFill>
              </a:rPr>
              <a:t>Il</a:t>
            </a:r>
            <a:r>
              <a:rPr lang="it-IT" dirty="0"/>
              <a:t> giorn</a:t>
            </a:r>
            <a:r>
              <a:rPr lang="it-IT" b="1" dirty="0">
                <a:solidFill>
                  <a:schemeClr val="accent1">
                    <a:lumMod val="60000"/>
                    <a:lumOff val="40000"/>
                  </a:schemeClr>
                </a:solidFill>
              </a:rPr>
              <a:t>o</a:t>
            </a:r>
            <a:r>
              <a:rPr lang="it-IT" dirty="0"/>
              <a:t>.		*</a:t>
            </a:r>
            <a:r>
              <a:rPr lang="it-IT" b="1" dirty="0">
                <a:solidFill>
                  <a:schemeClr val="accent3"/>
                </a:solidFill>
              </a:rPr>
              <a:t>I</a:t>
            </a:r>
            <a:r>
              <a:rPr lang="it-IT" dirty="0"/>
              <a:t> giorn</a:t>
            </a:r>
            <a:r>
              <a:rPr lang="it-IT" b="1" dirty="0">
                <a:solidFill>
                  <a:schemeClr val="accent1">
                    <a:lumMod val="60000"/>
                    <a:lumOff val="40000"/>
                  </a:schemeClr>
                </a:solidFill>
              </a:rPr>
              <a:t>o</a:t>
            </a:r>
            <a:r>
              <a:rPr lang="it-IT" dirty="0"/>
              <a:t>.</a:t>
            </a:r>
            <a:br>
              <a:rPr lang="it-IT" dirty="0"/>
            </a:br>
            <a:r>
              <a:rPr lang="it-IT" sz="1600" i="1" dirty="0" err="1"/>
              <a:t>the</a:t>
            </a:r>
            <a:r>
              <a:rPr lang="it-IT" sz="1600" i="1" cap="small" dirty="0" err="1"/>
              <a:t>.sg.m</a:t>
            </a:r>
            <a:r>
              <a:rPr lang="it-IT" sz="1600" i="1" dirty="0"/>
              <a:t> </a:t>
            </a:r>
            <a:r>
              <a:rPr lang="it-IT" sz="1600" i="1" dirty="0" err="1"/>
              <a:t>day</a:t>
            </a:r>
            <a:r>
              <a:rPr lang="it-IT" sz="1600" i="1" cap="small" dirty="0" err="1"/>
              <a:t>.sg.m</a:t>
            </a:r>
            <a:r>
              <a:rPr lang="it-IT" sz="1600" i="1" cap="small" dirty="0"/>
              <a:t>	</a:t>
            </a:r>
            <a:r>
              <a:rPr lang="it-IT" sz="1600" i="1" dirty="0" err="1"/>
              <a:t>the</a:t>
            </a:r>
            <a:r>
              <a:rPr lang="it-IT" sz="1600" i="1" cap="small" dirty="0" err="1"/>
              <a:t>.pl.m</a:t>
            </a:r>
            <a:r>
              <a:rPr lang="it-IT" sz="1600" i="1" dirty="0"/>
              <a:t> </a:t>
            </a:r>
            <a:r>
              <a:rPr lang="it-IT" sz="1600" i="1" dirty="0" err="1"/>
              <a:t>day</a:t>
            </a:r>
            <a:r>
              <a:rPr lang="it-IT" sz="1600" i="1" cap="small" dirty="0" err="1"/>
              <a:t>.sg.m</a:t>
            </a:r>
            <a:endParaRPr lang="it-IT" sz="2000" i="1" dirty="0"/>
          </a:p>
          <a:p>
            <a:pPr lvl="1"/>
            <a:r>
              <a:rPr lang="it-IT" b="1" dirty="0">
                <a:solidFill>
                  <a:schemeClr val="accent3"/>
                </a:solidFill>
              </a:rPr>
              <a:t>A2. </a:t>
            </a:r>
            <a:r>
              <a:rPr lang="it-IT" b="1" dirty="0" err="1"/>
              <a:t>Subject-Adjectival</a:t>
            </a:r>
            <a:r>
              <a:rPr lang="it-IT" b="1" dirty="0"/>
              <a:t> </a:t>
            </a:r>
            <a:r>
              <a:rPr lang="it-IT" b="1" dirty="0" err="1"/>
              <a:t>Predidate</a:t>
            </a:r>
            <a:r>
              <a:rPr lang="it-IT" dirty="0"/>
              <a:t>	</a:t>
            </a:r>
            <a:br>
              <a:rPr lang="it-IT" dirty="0"/>
            </a:br>
            <a:r>
              <a:rPr lang="it-IT" b="1" dirty="0">
                <a:solidFill>
                  <a:schemeClr val="accent1">
                    <a:lumMod val="60000"/>
                    <a:lumOff val="40000"/>
                  </a:schemeClr>
                </a:solidFill>
              </a:rPr>
              <a:t>Il</a:t>
            </a:r>
            <a:r>
              <a:rPr lang="it-IT" dirty="0"/>
              <a:t> mur</a:t>
            </a:r>
            <a:r>
              <a:rPr lang="it-IT" b="1" dirty="0">
                <a:solidFill>
                  <a:schemeClr val="accent1">
                    <a:lumMod val="60000"/>
                    <a:lumOff val="40000"/>
                  </a:schemeClr>
                </a:solidFill>
              </a:rPr>
              <a:t>o</a:t>
            </a:r>
            <a:r>
              <a:rPr lang="it-IT" dirty="0"/>
              <a:t> è ross</a:t>
            </a:r>
            <a:r>
              <a:rPr lang="it-IT" b="1" dirty="0">
                <a:solidFill>
                  <a:schemeClr val="accent1">
                    <a:lumMod val="60000"/>
                    <a:lumOff val="40000"/>
                  </a:schemeClr>
                </a:solidFill>
              </a:rPr>
              <a:t>o</a:t>
            </a:r>
            <a:r>
              <a:rPr lang="it-IT" dirty="0"/>
              <a:t>.	*</a:t>
            </a:r>
            <a:r>
              <a:rPr lang="it-IT" b="1" dirty="0"/>
              <a:t>Il</a:t>
            </a:r>
            <a:r>
              <a:rPr lang="it-IT" dirty="0"/>
              <a:t> mur</a:t>
            </a:r>
            <a:r>
              <a:rPr lang="it-IT" b="1" dirty="0"/>
              <a:t>o</a:t>
            </a:r>
            <a:r>
              <a:rPr lang="it-IT" dirty="0"/>
              <a:t> è ross</a:t>
            </a:r>
            <a:r>
              <a:rPr lang="it-IT" b="1" dirty="0">
                <a:solidFill>
                  <a:schemeClr val="accent3"/>
                </a:solidFill>
              </a:rPr>
              <a:t>a</a:t>
            </a:r>
            <a:br>
              <a:rPr lang="it-IT" b="1" dirty="0">
                <a:solidFill>
                  <a:schemeClr val="accent3"/>
                </a:solidFill>
              </a:rPr>
            </a:br>
            <a:r>
              <a:rPr lang="it-IT" sz="1600" i="1" dirty="0"/>
              <a:t>the </a:t>
            </a:r>
            <a:r>
              <a:rPr lang="it-IT" sz="1600" i="1" dirty="0" err="1"/>
              <a:t>wall</a:t>
            </a:r>
            <a:r>
              <a:rPr lang="it-IT" sz="1600" i="1" cap="small" dirty="0" err="1"/>
              <a:t>.sg.m</a:t>
            </a:r>
            <a:r>
              <a:rPr lang="it-IT" sz="1600" i="1" dirty="0"/>
              <a:t> </a:t>
            </a:r>
            <a:r>
              <a:rPr lang="it-IT" sz="1600" i="1" dirty="0" err="1"/>
              <a:t>is</a:t>
            </a:r>
            <a:r>
              <a:rPr lang="it-IT" sz="1600" i="1" dirty="0"/>
              <a:t> </a:t>
            </a:r>
            <a:r>
              <a:rPr lang="it-IT" sz="1600" i="1" dirty="0" err="1"/>
              <a:t>red</a:t>
            </a:r>
            <a:r>
              <a:rPr lang="it-IT" sz="1600" i="1" cap="small" dirty="0" err="1"/>
              <a:t>.sg.m</a:t>
            </a:r>
            <a:r>
              <a:rPr lang="it-IT" sz="1600" i="1" cap="small" dirty="0"/>
              <a:t>	</a:t>
            </a:r>
            <a:r>
              <a:rPr lang="it-IT" sz="1600" i="1" dirty="0"/>
              <a:t> the </a:t>
            </a:r>
            <a:r>
              <a:rPr lang="it-IT" sz="1600" i="1" dirty="0" err="1"/>
              <a:t>wall</a:t>
            </a:r>
            <a:r>
              <a:rPr lang="it-IT" sz="1600" i="1" cap="small" dirty="0" err="1"/>
              <a:t>.sg.m</a:t>
            </a:r>
            <a:r>
              <a:rPr lang="it-IT" sz="1600" i="1" dirty="0"/>
              <a:t> </a:t>
            </a:r>
            <a:r>
              <a:rPr lang="it-IT" sz="1600" i="1" dirty="0" err="1"/>
              <a:t>is</a:t>
            </a:r>
            <a:r>
              <a:rPr lang="it-IT" sz="1600" i="1" dirty="0"/>
              <a:t> </a:t>
            </a:r>
            <a:r>
              <a:rPr lang="it-IT" sz="1600" i="1" dirty="0" err="1"/>
              <a:t>red</a:t>
            </a:r>
            <a:r>
              <a:rPr lang="it-IT" sz="1600" i="1" cap="small" dirty="0" err="1"/>
              <a:t>.sg.f</a:t>
            </a:r>
            <a:endParaRPr lang="it-IT" sz="2000" b="1" dirty="0">
              <a:solidFill>
                <a:schemeClr val="accent3"/>
              </a:solidFill>
            </a:endParaRPr>
          </a:p>
          <a:p>
            <a:pPr lvl="1"/>
            <a:r>
              <a:rPr lang="it-IT" b="1" dirty="0">
                <a:solidFill>
                  <a:schemeClr val="accent3"/>
                </a:solidFill>
              </a:rPr>
              <a:t>A3. </a:t>
            </a:r>
            <a:r>
              <a:rPr lang="it-IT" b="1" dirty="0" err="1"/>
              <a:t>Subject-Verb</a:t>
            </a:r>
            <a:r>
              <a:rPr lang="it-IT" dirty="0"/>
              <a:t>	</a:t>
            </a:r>
            <a:br>
              <a:rPr lang="it-IT" dirty="0"/>
            </a:br>
            <a:r>
              <a:rPr lang="it-IT" b="1" dirty="0">
                <a:solidFill>
                  <a:schemeClr val="accent1">
                    <a:lumMod val="60000"/>
                    <a:lumOff val="40000"/>
                  </a:schemeClr>
                </a:solidFill>
              </a:rPr>
              <a:t>La maestra </a:t>
            </a:r>
            <a:r>
              <a:rPr lang="it-IT" dirty="0"/>
              <a:t>corr</a:t>
            </a:r>
            <a:r>
              <a:rPr lang="it-IT" b="1" dirty="0">
                <a:solidFill>
                  <a:schemeClr val="accent1">
                    <a:lumMod val="60000"/>
                    <a:lumOff val="40000"/>
                  </a:schemeClr>
                </a:solidFill>
              </a:rPr>
              <a:t>e</a:t>
            </a:r>
            <a:r>
              <a:rPr lang="it-IT" dirty="0"/>
              <a:t>	*</a:t>
            </a:r>
            <a:r>
              <a:rPr lang="it-IT" b="1" dirty="0"/>
              <a:t>La maestra </a:t>
            </a:r>
            <a:r>
              <a:rPr lang="it-IT" dirty="0"/>
              <a:t>corr</a:t>
            </a:r>
            <a:r>
              <a:rPr lang="it-IT" b="1" dirty="0">
                <a:solidFill>
                  <a:schemeClr val="accent3"/>
                </a:solidFill>
              </a:rPr>
              <a:t>ono	</a:t>
            </a:r>
            <a:r>
              <a:rPr lang="it-IT" dirty="0">
                <a:solidFill>
                  <a:schemeClr val="tx1">
                    <a:lumMod val="65000"/>
                    <a:lumOff val="35000"/>
                  </a:schemeClr>
                </a:solidFill>
              </a:rPr>
              <a:t>(Unergative)</a:t>
            </a:r>
            <a:br>
              <a:rPr lang="it-IT" b="1" dirty="0">
                <a:solidFill>
                  <a:schemeClr val="accent3"/>
                </a:solidFill>
              </a:rPr>
            </a:br>
            <a:r>
              <a:rPr lang="it-IT" sz="1600" i="1" dirty="0"/>
              <a:t>the </a:t>
            </a:r>
            <a:r>
              <a:rPr lang="it-IT" sz="1600" i="1" dirty="0" err="1"/>
              <a:t>teacher</a:t>
            </a:r>
            <a:r>
              <a:rPr lang="it-IT" sz="1600" i="1" dirty="0"/>
              <a:t> </a:t>
            </a:r>
            <a:r>
              <a:rPr lang="it-IT" sz="1600" i="1" dirty="0" err="1"/>
              <a:t>runs</a:t>
            </a:r>
            <a:r>
              <a:rPr lang="it-IT" sz="1600" i="1" dirty="0"/>
              <a:t>	 the </a:t>
            </a:r>
            <a:r>
              <a:rPr lang="it-IT" sz="1600" i="1" dirty="0" err="1"/>
              <a:t>teacher</a:t>
            </a:r>
            <a:r>
              <a:rPr lang="it-IT" sz="1600" i="1" dirty="0"/>
              <a:t> </a:t>
            </a:r>
            <a:r>
              <a:rPr lang="it-IT" sz="1600" i="1" dirty="0" err="1"/>
              <a:t>run</a:t>
            </a:r>
            <a:br>
              <a:rPr lang="it-IT" dirty="0"/>
            </a:br>
            <a:r>
              <a:rPr lang="en-US" dirty="0"/>
              <a:t>Arriv</a:t>
            </a:r>
            <a:r>
              <a:rPr lang="en-US" b="1" dirty="0">
                <a:solidFill>
                  <a:schemeClr val="accent1">
                    <a:lumMod val="60000"/>
                    <a:lumOff val="40000"/>
                  </a:schemeClr>
                </a:solidFill>
              </a:rPr>
              <a:t>a</a:t>
            </a:r>
            <a:r>
              <a:rPr lang="en-US" dirty="0"/>
              <a:t> </a:t>
            </a:r>
            <a:r>
              <a:rPr lang="en-US" b="1" dirty="0">
                <a:solidFill>
                  <a:schemeClr val="accent1">
                    <a:lumMod val="60000"/>
                    <a:lumOff val="40000"/>
                  </a:schemeClr>
                </a:solidFill>
              </a:rPr>
              <a:t>la </a:t>
            </a:r>
            <a:r>
              <a:rPr lang="en-US" b="1" dirty="0" err="1">
                <a:solidFill>
                  <a:schemeClr val="accent1">
                    <a:lumMod val="60000"/>
                    <a:lumOff val="40000"/>
                  </a:schemeClr>
                </a:solidFill>
              </a:rPr>
              <a:t>maestra</a:t>
            </a:r>
            <a:r>
              <a:rPr lang="en-US" dirty="0"/>
              <a:t>	*Arriv</a:t>
            </a:r>
            <a:r>
              <a:rPr lang="en-US" b="1" dirty="0">
                <a:solidFill>
                  <a:schemeClr val="accent3"/>
                </a:solidFill>
              </a:rPr>
              <a:t>a</a:t>
            </a:r>
            <a:r>
              <a:rPr lang="en-US" dirty="0"/>
              <a:t> </a:t>
            </a:r>
            <a:r>
              <a:rPr lang="en-US" b="1" dirty="0"/>
              <a:t>le </a:t>
            </a:r>
            <a:r>
              <a:rPr lang="en-US" b="1" dirty="0" err="1"/>
              <a:t>maestre</a:t>
            </a:r>
            <a:r>
              <a:rPr lang="en-US" dirty="0"/>
              <a:t>		</a:t>
            </a:r>
            <a:r>
              <a:rPr lang="it-IT" dirty="0">
                <a:solidFill>
                  <a:schemeClr val="tx1">
                    <a:lumMod val="65000"/>
                    <a:lumOff val="35000"/>
                  </a:schemeClr>
                </a:solidFill>
              </a:rPr>
              <a:t>(Unaccusative)</a:t>
            </a:r>
            <a:br>
              <a:rPr lang="en-US" dirty="0"/>
            </a:br>
            <a:r>
              <a:rPr lang="en-US" sz="1600" dirty="0"/>
              <a:t>(there) arrives the teacher	 (there) arrives the teachers</a:t>
            </a:r>
            <a:r>
              <a:rPr lang="it-IT" dirty="0"/>
              <a:t>	</a:t>
            </a:r>
            <a:br>
              <a:rPr lang="it-IT" dirty="0"/>
            </a:br>
            <a:r>
              <a:rPr lang="it-IT" b="1" dirty="0">
                <a:solidFill>
                  <a:schemeClr val="accent1">
                    <a:lumMod val="60000"/>
                    <a:lumOff val="40000"/>
                  </a:schemeClr>
                </a:solidFill>
              </a:rPr>
              <a:t>Il maestro </a:t>
            </a:r>
            <a:r>
              <a:rPr lang="it-IT" dirty="0"/>
              <a:t>corregg</a:t>
            </a:r>
            <a:r>
              <a:rPr lang="it-IT" b="1" dirty="0">
                <a:solidFill>
                  <a:schemeClr val="accent1">
                    <a:lumMod val="60000"/>
                    <a:lumOff val="40000"/>
                  </a:schemeClr>
                </a:solidFill>
              </a:rPr>
              <a:t>e</a:t>
            </a:r>
            <a:r>
              <a:rPr lang="it-IT" dirty="0"/>
              <a:t> i compiti *Il maestro corregg</a:t>
            </a:r>
            <a:r>
              <a:rPr lang="it-IT" b="1" dirty="0">
                <a:solidFill>
                  <a:schemeClr val="accent3"/>
                </a:solidFill>
              </a:rPr>
              <a:t>ono</a:t>
            </a:r>
            <a:r>
              <a:rPr lang="it-IT" dirty="0"/>
              <a:t> i compiti </a:t>
            </a:r>
            <a:r>
              <a:rPr lang="it-IT" dirty="0">
                <a:solidFill>
                  <a:schemeClr val="tx1">
                    <a:lumMod val="65000"/>
                    <a:lumOff val="35000"/>
                  </a:schemeClr>
                </a:solidFill>
              </a:rPr>
              <a:t>(Trans.)</a:t>
            </a:r>
            <a:br>
              <a:rPr lang="en-US" dirty="0">
                <a:solidFill>
                  <a:schemeClr val="tx1">
                    <a:lumMod val="65000"/>
                    <a:lumOff val="35000"/>
                  </a:schemeClr>
                </a:solidFill>
              </a:rPr>
            </a:br>
            <a:r>
              <a:rPr lang="it-IT" sz="1400" i="1" dirty="0"/>
              <a:t>The </a:t>
            </a:r>
            <a:r>
              <a:rPr lang="it-IT" sz="1400" i="1" dirty="0" err="1"/>
              <a:t>teacher</a:t>
            </a:r>
            <a:r>
              <a:rPr lang="it-IT" sz="1400" i="1" dirty="0"/>
              <a:t> </a:t>
            </a:r>
            <a:r>
              <a:rPr lang="it-IT" sz="1400" i="1" dirty="0" err="1"/>
              <a:t>corrects</a:t>
            </a:r>
            <a:r>
              <a:rPr lang="it-IT" sz="1400" i="1" dirty="0"/>
              <a:t> the homework</a:t>
            </a:r>
            <a:r>
              <a:rPr lang="it-IT" sz="1400" i="1" cap="small" dirty="0"/>
              <a:t>.pl</a:t>
            </a:r>
            <a:r>
              <a:rPr lang="it-IT" sz="1400" i="1" dirty="0"/>
              <a:t>     The </a:t>
            </a:r>
            <a:r>
              <a:rPr lang="it-IT" sz="1400" i="1" dirty="0" err="1"/>
              <a:t>teacher</a:t>
            </a:r>
            <a:r>
              <a:rPr lang="it-IT" sz="1400" i="1" dirty="0"/>
              <a:t> </a:t>
            </a:r>
            <a:r>
              <a:rPr lang="it-IT" sz="1400" i="1" dirty="0" err="1"/>
              <a:t>correct</a:t>
            </a:r>
            <a:r>
              <a:rPr lang="it-IT" sz="1400" i="1" dirty="0"/>
              <a:t> the homework.</a:t>
            </a:r>
            <a:r>
              <a:rPr lang="it-IT" sz="1400" i="1" cap="small" dirty="0"/>
              <a:t>pl</a:t>
            </a:r>
            <a:endParaRPr lang="it-IT" cap="small" dirty="0"/>
          </a:p>
          <a:p>
            <a:pPr lvl="1"/>
            <a:r>
              <a:rPr lang="it-IT" b="1" dirty="0">
                <a:solidFill>
                  <a:schemeClr val="accent3"/>
                </a:solidFill>
              </a:rPr>
              <a:t>A4. </a:t>
            </a:r>
            <a:r>
              <a:rPr lang="it-IT" b="1" dirty="0" err="1"/>
              <a:t>Attraction</a:t>
            </a:r>
            <a:br>
              <a:rPr lang="it-IT" dirty="0"/>
            </a:br>
            <a:r>
              <a:rPr lang="it-IT" b="1" dirty="0">
                <a:solidFill>
                  <a:schemeClr val="accent1">
                    <a:lumMod val="60000"/>
                    <a:lumOff val="40000"/>
                  </a:schemeClr>
                </a:solidFill>
              </a:rPr>
              <a:t>Il</a:t>
            </a:r>
            <a:r>
              <a:rPr lang="it-IT" dirty="0"/>
              <a:t> mur</a:t>
            </a:r>
            <a:r>
              <a:rPr lang="it-IT" b="1" dirty="0">
                <a:solidFill>
                  <a:schemeClr val="accent1">
                    <a:lumMod val="60000"/>
                    <a:lumOff val="40000"/>
                  </a:schemeClr>
                </a:solidFill>
              </a:rPr>
              <a:t>o</a:t>
            </a:r>
            <a:r>
              <a:rPr lang="it-IT" dirty="0"/>
              <a:t> del</a:t>
            </a:r>
            <a:r>
              <a:rPr lang="it-IT" b="1" dirty="0"/>
              <a:t>la</a:t>
            </a:r>
            <a:r>
              <a:rPr lang="it-IT" dirty="0"/>
              <a:t> cas</a:t>
            </a:r>
            <a:r>
              <a:rPr lang="it-IT" b="1" dirty="0"/>
              <a:t>a</a:t>
            </a:r>
            <a:r>
              <a:rPr lang="it-IT" dirty="0"/>
              <a:t> è ross</a:t>
            </a:r>
            <a:r>
              <a:rPr lang="it-IT" b="1" dirty="0">
                <a:solidFill>
                  <a:schemeClr val="accent1">
                    <a:lumMod val="60000"/>
                    <a:lumOff val="40000"/>
                  </a:schemeClr>
                </a:solidFill>
              </a:rPr>
              <a:t>o</a:t>
            </a:r>
            <a:r>
              <a:rPr lang="it-IT" dirty="0"/>
              <a:t>.	*</a:t>
            </a:r>
            <a:r>
              <a:rPr lang="it-IT" b="1" dirty="0"/>
              <a:t>Il</a:t>
            </a:r>
            <a:r>
              <a:rPr lang="it-IT" dirty="0"/>
              <a:t> mur</a:t>
            </a:r>
            <a:r>
              <a:rPr lang="it-IT" b="1" dirty="0"/>
              <a:t>o</a:t>
            </a:r>
            <a:r>
              <a:rPr lang="it-IT" dirty="0"/>
              <a:t> della cas</a:t>
            </a:r>
            <a:r>
              <a:rPr lang="it-IT" b="1" dirty="0">
                <a:solidFill>
                  <a:schemeClr val="accent3"/>
                </a:solidFill>
              </a:rPr>
              <a:t>a</a:t>
            </a:r>
            <a:r>
              <a:rPr lang="it-IT" dirty="0"/>
              <a:t> è ross</a:t>
            </a:r>
            <a:r>
              <a:rPr lang="it-IT" b="1" dirty="0">
                <a:solidFill>
                  <a:schemeClr val="accent3"/>
                </a:solidFill>
              </a:rPr>
              <a:t>a</a:t>
            </a:r>
            <a:br>
              <a:rPr lang="it-IT" b="1" dirty="0">
                <a:solidFill>
                  <a:schemeClr val="accent3"/>
                </a:solidFill>
              </a:rPr>
            </a:br>
            <a:r>
              <a:rPr lang="it-IT" sz="1400" i="1" dirty="0"/>
              <a:t>the </a:t>
            </a:r>
            <a:r>
              <a:rPr lang="it-IT" sz="1400" i="1" dirty="0" err="1"/>
              <a:t>wall</a:t>
            </a:r>
            <a:r>
              <a:rPr lang="it-IT" sz="1400" i="1" cap="small" dirty="0" err="1"/>
              <a:t>.sg.m</a:t>
            </a:r>
            <a:r>
              <a:rPr lang="it-IT" sz="1400" i="1" dirty="0"/>
              <a:t> of the </a:t>
            </a:r>
            <a:r>
              <a:rPr lang="it-IT" sz="1400" i="1" dirty="0" err="1"/>
              <a:t>house</a:t>
            </a:r>
            <a:r>
              <a:rPr lang="it-IT" sz="1400" i="1" cap="small" dirty="0" err="1"/>
              <a:t>.sg.f</a:t>
            </a:r>
            <a:r>
              <a:rPr lang="it-IT" sz="1400" i="1" dirty="0"/>
              <a:t> </a:t>
            </a:r>
            <a:r>
              <a:rPr lang="it-IT" sz="1400" i="1" dirty="0" err="1"/>
              <a:t>is</a:t>
            </a:r>
            <a:r>
              <a:rPr lang="it-IT" sz="1400" i="1" dirty="0"/>
              <a:t> </a:t>
            </a:r>
            <a:r>
              <a:rPr lang="it-IT" sz="1400" i="1" dirty="0" err="1"/>
              <a:t>red</a:t>
            </a:r>
            <a:r>
              <a:rPr lang="it-IT" sz="1400" i="1" cap="small" dirty="0" err="1"/>
              <a:t>.sg.m</a:t>
            </a:r>
            <a:r>
              <a:rPr lang="it-IT" sz="1400" i="1" cap="small" dirty="0"/>
              <a:t>	</a:t>
            </a:r>
            <a:r>
              <a:rPr lang="it-IT" sz="1400" i="1" dirty="0"/>
              <a:t> the </a:t>
            </a:r>
            <a:r>
              <a:rPr lang="it-IT" sz="1400" i="1" dirty="0" err="1"/>
              <a:t>wall</a:t>
            </a:r>
            <a:r>
              <a:rPr lang="it-IT" sz="1400" i="1" cap="small" dirty="0" err="1"/>
              <a:t>.sg.m</a:t>
            </a:r>
            <a:r>
              <a:rPr lang="it-IT" sz="1400" i="1" dirty="0"/>
              <a:t> of the </a:t>
            </a:r>
            <a:r>
              <a:rPr lang="it-IT" sz="1400" i="1" dirty="0" err="1"/>
              <a:t>house</a:t>
            </a:r>
            <a:r>
              <a:rPr lang="it-IT" sz="1400" i="1" cap="small" dirty="0" err="1"/>
              <a:t>.sg.f</a:t>
            </a:r>
            <a:r>
              <a:rPr lang="it-IT" sz="1400" i="1" dirty="0"/>
              <a:t> </a:t>
            </a:r>
            <a:r>
              <a:rPr lang="it-IT" sz="1400" i="1" dirty="0" err="1"/>
              <a:t>is</a:t>
            </a:r>
            <a:r>
              <a:rPr lang="it-IT" sz="1400" i="1" dirty="0"/>
              <a:t> </a:t>
            </a:r>
            <a:r>
              <a:rPr lang="it-IT" sz="1400" i="1" dirty="0" err="1"/>
              <a:t>red</a:t>
            </a:r>
            <a:r>
              <a:rPr lang="it-IT" sz="1400" i="1" cap="small" dirty="0" err="1"/>
              <a:t>.sg.f</a:t>
            </a:r>
            <a:br>
              <a:rPr lang="it-IT" sz="1400" i="1" cap="small" dirty="0"/>
            </a:br>
            <a:r>
              <a:rPr lang="it-IT" b="1" dirty="0">
                <a:solidFill>
                  <a:schemeClr val="accent1">
                    <a:lumMod val="60000"/>
                    <a:lumOff val="40000"/>
                  </a:schemeClr>
                </a:solidFill>
              </a:rPr>
              <a:t>La maestra </a:t>
            </a:r>
            <a:r>
              <a:rPr lang="it-IT" dirty="0"/>
              <a:t>degli alunni corr</a:t>
            </a:r>
            <a:r>
              <a:rPr lang="it-IT" b="1" dirty="0">
                <a:solidFill>
                  <a:schemeClr val="accent1">
                    <a:lumMod val="60000"/>
                    <a:lumOff val="40000"/>
                  </a:schemeClr>
                </a:solidFill>
              </a:rPr>
              <a:t>e</a:t>
            </a:r>
            <a:r>
              <a:rPr lang="it-IT" dirty="0"/>
              <a:t>	*La maestra </a:t>
            </a:r>
            <a:r>
              <a:rPr lang="it-IT" b="1" dirty="0"/>
              <a:t>degli alunni </a:t>
            </a:r>
            <a:r>
              <a:rPr lang="it-IT" dirty="0"/>
              <a:t>corr</a:t>
            </a:r>
            <a:r>
              <a:rPr lang="it-IT" b="1" dirty="0">
                <a:solidFill>
                  <a:schemeClr val="accent3"/>
                </a:solidFill>
              </a:rPr>
              <a:t>ono</a:t>
            </a:r>
            <a:br>
              <a:rPr lang="it-IT" b="1" dirty="0">
                <a:solidFill>
                  <a:schemeClr val="accent3"/>
                </a:solidFill>
              </a:rPr>
            </a:br>
            <a:r>
              <a:rPr lang="it-IT" sz="1400" i="1" dirty="0"/>
              <a:t>The </a:t>
            </a:r>
            <a:r>
              <a:rPr lang="it-IT" sz="1400" i="1" dirty="0" err="1"/>
              <a:t>teacher</a:t>
            </a:r>
            <a:r>
              <a:rPr lang="it-IT" sz="1400" i="1" dirty="0"/>
              <a:t> of the </a:t>
            </a:r>
            <a:r>
              <a:rPr lang="it-IT" sz="1400" i="1" dirty="0" err="1"/>
              <a:t>students</a:t>
            </a:r>
            <a:r>
              <a:rPr lang="it-IT" sz="1400" i="1" dirty="0"/>
              <a:t> </a:t>
            </a:r>
            <a:r>
              <a:rPr lang="it-IT" sz="1400" i="1" dirty="0" err="1"/>
              <a:t>runs</a:t>
            </a:r>
            <a:r>
              <a:rPr lang="it-IT" sz="1400" i="1" dirty="0"/>
              <a:t>	The </a:t>
            </a:r>
            <a:r>
              <a:rPr lang="it-IT" sz="1400" i="1" dirty="0" err="1"/>
              <a:t>teacher</a:t>
            </a:r>
            <a:r>
              <a:rPr lang="it-IT" sz="1400" i="1" dirty="0"/>
              <a:t> of the </a:t>
            </a:r>
            <a:r>
              <a:rPr lang="it-IT" sz="1400" i="1" dirty="0" err="1"/>
              <a:t>students</a:t>
            </a:r>
            <a:r>
              <a:rPr lang="it-IT" sz="1400" i="1" dirty="0"/>
              <a:t> </a:t>
            </a:r>
            <a:r>
              <a:rPr lang="it-IT" sz="1400" i="1" dirty="0" err="1"/>
              <a:t>run</a:t>
            </a:r>
            <a:endParaRPr lang="it-IT" dirty="0"/>
          </a:p>
          <a:p>
            <a:pPr lvl="1"/>
            <a:r>
              <a:rPr lang="it-IT" b="1" dirty="0">
                <a:solidFill>
                  <a:schemeClr val="accent3"/>
                </a:solidFill>
              </a:rPr>
              <a:t>A5. </a:t>
            </a:r>
            <a:r>
              <a:rPr lang="it-IT" b="1" dirty="0" err="1"/>
              <a:t>Past</a:t>
            </a:r>
            <a:r>
              <a:rPr lang="it-IT" b="1" dirty="0"/>
              <a:t> </a:t>
            </a:r>
            <a:r>
              <a:rPr lang="it-IT" b="1" dirty="0" err="1"/>
              <a:t>Participle</a:t>
            </a:r>
            <a:br>
              <a:rPr lang="it-IT" b="1" dirty="0"/>
            </a:br>
            <a:r>
              <a:rPr lang="it-IT" b="1" dirty="0">
                <a:solidFill>
                  <a:schemeClr val="accent1">
                    <a:lumMod val="60000"/>
                    <a:lumOff val="40000"/>
                  </a:schemeClr>
                </a:solidFill>
              </a:rPr>
              <a:t>La</a:t>
            </a:r>
            <a:r>
              <a:rPr lang="it-IT" dirty="0"/>
              <a:t> fogli</a:t>
            </a:r>
            <a:r>
              <a:rPr lang="it-IT" b="1" dirty="0">
                <a:solidFill>
                  <a:schemeClr val="accent1">
                    <a:lumMod val="60000"/>
                    <a:lumOff val="40000"/>
                  </a:schemeClr>
                </a:solidFill>
              </a:rPr>
              <a:t>a</a:t>
            </a:r>
            <a:r>
              <a:rPr lang="it-IT" dirty="0"/>
              <a:t> è cadut</a:t>
            </a:r>
            <a:r>
              <a:rPr lang="it-IT" b="1" dirty="0">
                <a:solidFill>
                  <a:schemeClr val="accent1">
                    <a:lumMod val="60000"/>
                    <a:lumOff val="40000"/>
                  </a:schemeClr>
                </a:solidFill>
              </a:rPr>
              <a:t>a</a:t>
            </a:r>
            <a:r>
              <a:rPr lang="it-IT" dirty="0"/>
              <a:t>		*</a:t>
            </a:r>
            <a:r>
              <a:rPr lang="it-IT" b="1" dirty="0">
                <a:solidFill>
                  <a:schemeClr val="accent1">
                    <a:lumMod val="60000"/>
                    <a:lumOff val="40000"/>
                  </a:schemeClr>
                </a:solidFill>
              </a:rPr>
              <a:t>La</a:t>
            </a:r>
            <a:r>
              <a:rPr lang="it-IT" dirty="0"/>
              <a:t> fogli</a:t>
            </a:r>
            <a:r>
              <a:rPr lang="it-IT" b="1" dirty="0">
                <a:solidFill>
                  <a:schemeClr val="accent1">
                    <a:lumMod val="60000"/>
                    <a:lumOff val="40000"/>
                  </a:schemeClr>
                </a:solidFill>
              </a:rPr>
              <a:t>a</a:t>
            </a:r>
            <a:r>
              <a:rPr lang="it-IT" dirty="0"/>
              <a:t> è cadut</a:t>
            </a:r>
            <a:r>
              <a:rPr lang="it-IT" b="1" dirty="0">
                <a:solidFill>
                  <a:schemeClr val="accent3"/>
                </a:solidFill>
              </a:rPr>
              <a:t>e</a:t>
            </a:r>
            <a:br>
              <a:rPr lang="it-IT" b="1" dirty="0">
                <a:solidFill>
                  <a:schemeClr val="accent3"/>
                </a:solidFill>
              </a:rPr>
            </a:br>
            <a:r>
              <a:rPr lang="it-IT" sz="1600" i="1" dirty="0"/>
              <a:t>the </a:t>
            </a:r>
            <a:r>
              <a:rPr lang="it-IT" sz="1600" i="1" dirty="0" err="1"/>
              <a:t>leaf</a:t>
            </a:r>
            <a:r>
              <a:rPr lang="it-IT" sz="1600" i="1" cap="small" dirty="0" err="1"/>
              <a:t>.sg.f</a:t>
            </a:r>
            <a:r>
              <a:rPr lang="it-IT" sz="1600" i="1" dirty="0"/>
              <a:t> </a:t>
            </a:r>
            <a:r>
              <a:rPr lang="it-IT" sz="1600" i="1" dirty="0" err="1"/>
              <a:t>is</a:t>
            </a:r>
            <a:r>
              <a:rPr lang="it-IT" sz="1600" i="1" dirty="0"/>
              <a:t> </a:t>
            </a:r>
            <a:r>
              <a:rPr lang="it-IT" sz="1600" i="1" dirty="0" err="1"/>
              <a:t>fallen</a:t>
            </a:r>
            <a:r>
              <a:rPr lang="it-IT" sz="1600" i="1" cap="small" dirty="0" err="1"/>
              <a:t>.sg.f</a:t>
            </a:r>
            <a:r>
              <a:rPr lang="it-IT" sz="1600" i="1" cap="small" dirty="0"/>
              <a:t>		</a:t>
            </a:r>
            <a:r>
              <a:rPr lang="it-IT" sz="1600" i="1" dirty="0"/>
              <a:t> the </a:t>
            </a:r>
            <a:r>
              <a:rPr lang="it-IT" sz="1600" i="1" dirty="0" err="1"/>
              <a:t>leaf</a:t>
            </a:r>
            <a:r>
              <a:rPr lang="it-IT" sz="1600" i="1" cap="small" dirty="0" err="1"/>
              <a:t>.sg.f</a:t>
            </a:r>
            <a:r>
              <a:rPr lang="it-IT" sz="1600" i="1" dirty="0"/>
              <a:t> </a:t>
            </a:r>
            <a:r>
              <a:rPr lang="it-IT" sz="1600" i="1" dirty="0" err="1"/>
              <a:t>is</a:t>
            </a:r>
            <a:r>
              <a:rPr lang="it-IT" sz="1600" i="1" dirty="0"/>
              <a:t> </a:t>
            </a:r>
            <a:r>
              <a:rPr lang="it-IT" sz="1600" i="1" dirty="0" err="1"/>
              <a:t>fallen</a:t>
            </a:r>
            <a:r>
              <a:rPr lang="it-IT" sz="1600" i="1" cap="small" dirty="0" err="1"/>
              <a:t>.pl.f</a:t>
            </a:r>
            <a:r>
              <a:rPr lang="it-IT" i="1" cap="small" dirty="0"/>
              <a:t> </a:t>
            </a:r>
            <a:r>
              <a:rPr lang="it-IT" dirty="0"/>
              <a:t>	</a:t>
            </a:r>
            <a:endParaRPr lang="it-IT" i="1" dirty="0"/>
          </a:p>
        </p:txBody>
      </p:sp>
      <p:sp>
        <p:nvSpPr>
          <p:cNvPr id="5" name="Segnaposto testo 4">
            <a:extLst>
              <a:ext uri="{FF2B5EF4-FFF2-40B4-BE49-F238E27FC236}">
                <a16:creationId xmlns:a16="http://schemas.microsoft.com/office/drawing/2014/main" id="{B171F10E-5214-467B-91D1-A311FC62BE55}"/>
              </a:ext>
            </a:extLst>
          </p:cNvPr>
          <p:cNvSpPr>
            <a:spLocks noGrp="1"/>
          </p:cNvSpPr>
          <p:nvPr>
            <p:ph type="body" sz="half" idx="2"/>
          </p:nvPr>
        </p:nvSpPr>
        <p:spPr/>
        <p:txBody>
          <a:bodyPr>
            <a:normAutofit/>
          </a:bodyPr>
          <a:lstStyle/>
          <a:p>
            <a:r>
              <a:rPr lang="it-IT" b="1" dirty="0"/>
              <a:t>A. Agreement &amp; </a:t>
            </a:r>
            <a:r>
              <a:rPr lang="it-IT" b="1" dirty="0" err="1"/>
              <a:t>Inflection</a:t>
            </a:r>
            <a:endParaRPr lang="it-IT" b="1" dirty="0"/>
          </a:p>
          <a:p>
            <a:pPr algn="l"/>
            <a:r>
              <a:rPr lang="it-IT" b="1" dirty="0"/>
              <a:t>A1</a:t>
            </a:r>
            <a:r>
              <a:rPr lang="it-IT" dirty="0"/>
              <a:t>. D-N	</a:t>
            </a:r>
          </a:p>
          <a:p>
            <a:pPr algn="l"/>
            <a:r>
              <a:rPr lang="it-IT" b="1" dirty="0"/>
              <a:t>A2. </a:t>
            </a:r>
            <a:r>
              <a:rPr lang="it-IT" dirty="0" err="1"/>
              <a:t>Subj-Adj</a:t>
            </a:r>
            <a:r>
              <a:rPr lang="it-IT" dirty="0"/>
              <a:t> </a:t>
            </a:r>
            <a:r>
              <a:rPr lang="it-IT" dirty="0" err="1"/>
              <a:t>Pred</a:t>
            </a:r>
            <a:endParaRPr lang="it-IT" dirty="0"/>
          </a:p>
          <a:p>
            <a:pPr algn="l"/>
            <a:r>
              <a:rPr lang="it-IT" b="1" dirty="0"/>
              <a:t>A3. </a:t>
            </a:r>
            <a:r>
              <a:rPr lang="it-IT" dirty="0" err="1"/>
              <a:t>Subj-Verb</a:t>
            </a:r>
            <a:r>
              <a:rPr lang="it-IT" dirty="0"/>
              <a:t>	</a:t>
            </a:r>
          </a:p>
          <a:p>
            <a:pPr algn="l"/>
            <a:r>
              <a:rPr lang="it-IT" b="1" dirty="0"/>
              <a:t>A4. </a:t>
            </a:r>
            <a:r>
              <a:rPr lang="it-IT" dirty="0" err="1"/>
              <a:t>Attraction</a:t>
            </a:r>
            <a:r>
              <a:rPr lang="it-IT" dirty="0"/>
              <a:t>	</a:t>
            </a:r>
          </a:p>
          <a:p>
            <a:pPr algn="l"/>
            <a:r>
              <a:rPr lang="it-IT" b="1" dirty="0"/>
              <a:t>A5. </a:t>
            </a:r>
            <a:r>
              <a:rPr lang="it-IT" dirty="0" err="1"/>
              <a:t>Past-Participle</a:t>
            </a:r>
            <a:endParaRPr lang="it-IT" dirty="0"/>
          </a:p>
          <a:p>
            <a:pPr algn="l"/>
            <a:r>
              <a:rPr lang="it-IT" b="1" dirty="0"/>
              <a:t>A6. </a:t>
            </a:r>
            <a:r>
              <a:rPr lang="it-IT" dirty="0" err="1"/>
              <a:t>Psych</a:t>
            </a:r>
            <a:r>
              <a:rPr lang="it-IT" dirty="0"/>
              <a:t> </a:t>
            </a:r>
            <a:r>
              <a:rPr lang="it-IT" dirty="0" err="1"/>
              <a:t>verbs</a:t>
            </a:r>
            <a:r>
              <a:rPr lang="it-IT" dirty="0"/>
              <a:t> </a:t>
            </a:r>
          </a:p>
          <a:p>
            <a:pPr algn="l"/>
            <a:r>
              <a:rPr lang="it-IT" b="1" dirty="0"/>
              <a:t>A7. </a:t>
            </a:r>
            <a:r>
              <a:rPr lang="it-IT" dirty="0" err="1"/>
              <a:t>Comulative</a:t>
            </a:r>
            <a:r>
              <a:rPr lang="it-IT" dirty="0"/>
              <a:t> agreement</a:t>
            </a:r>
          </a:p>
          <a:p>
            <a:endParaRPr lang="en-US" b="1"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12</a:t>
            </a:fld>
            <a:endParaRPr lang="it-IT"/>
          </a:p>
        </p:txBody>
      </p:sp>
      <p:grpSp>
        <p:nvGrpSpPr>
          <p:cNvPr id="10" name="Gruppo 9">
            <a:extLst>
              <a:ext uri="{FF2B5EF4-FFF2-40B4-BE49-F238E27FC236}">
                <a16:creationId xmlns:a16="http://schemas.microsoft.com/office/drawing/2014/main" id="{E2DBA814-17F4-39C2-A866-4A95DD0B147A}"/>
              </a:ext>
            </a:extLst>
          </p:cNvPr>
          <p:cNvGrpSpPr/>
          <p:nvPr/>
        </p:nvGrpSpPr>
        <p:grpSpPr>
          <a:xfrm>
            <a:off x="5267908" y="1016732"/>
            <a:ext cx="4005317" cy="540060"/>
            <a:chOff x="5267908" y="1016732"/>
            <a:chExt cx="4005317" cy="540060"/>
          </a:xfrm>
        </p:grpSpPr>
        <p:sp>
          <p:nvSpPr>
            <p:cNvPr id="7" name="Rettangolo con angoli arrotondati 6">
              <a:extLst>
                <a:ext uri="{FF2B5EF4-FFF2-40B4-BE49-F238E27FC236}">
                  <a16:creationId xmlns:a16="http://schemas.microsoft.com/office/drawing/2014/main" id="{65B3D5D7-FF02-E969-4F88-12C2C538AE2C}"/>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4F8BF48-F567-9533-9479-7D0BA875D0A7}"/>
                </a:ext>
              </a:extLst>
            </p:cNvPr>
            <p:cNvSpPr/>
            <p:nvPr/>
          </p:nvSpPr>
          <p:spPr>
            <a:xfrm>
              <a:off x="7365013" y="1016732"/>
              <a:ext cx="1908212"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1" name="Gruppo 10">
            <a:extLst>
              <a:ext uri="{FF2B5EF4-FFF2-40B4-BE49-F238E27FC236}">
                <a16:creationId xmlns:a16="http://schemas.microsoft.com/office/drawing/2014/main" id="{3A14AA66-B26F-81B2-786A-9D7FFCC6BBCD}"/>
              </a:ext>
            </a:extLst>
          </p:cNvPr>
          <p:cNvGrpSpPr/>
          <p:nvPr/>
        </p:nvGrpSpPr>
        <p:grpSpPr>
          <a:xfrm>
            <a:off x="5267908" y="1808820"/>
            <a:ext cx="4464497" cy="540060"/>
            <a:chOff x="5267908" y="1016732"/>
            <a:chExt cx="4005318" cy="540060"/>
          </a:xfrm>
        </p:grpSpPr>
        <p:sp>
          <p:nvSpPr>
            <p:cNvPr id="12" name="Rettangolo con angoli arrotondati 11">
              <a:extLst>
                <a:ext uri="{FF2B5EF4-FFF2-40B4-BE49-F238E27FC236}">
                  <a16:creationId xmlns:a16="http://schemas.microsoft.com/office/drawing/2014/main" id="{2A21C73B-9D14-D9AB-E58C-7CCA4F77F72F}"/>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9744805D-99FC-EB7A-0786-3A59A49FD308}"/>
                </a:ext>
              </a:extLst>
            </p:cNvPr>
            <p:cNvSpPr/>
            <p:nvPr/>
          </p:nvSpPr>
          <p:spPr>
            <a:xfrm>
              <a:off x="7270567" y="1016732"/>
              <a:ext cx="2002659"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uppo 13">
            <a:extLst>
              <a:ext uri="{FF2B5EF4-FFF2-40B4-BE49-F238E27FC236}">
                <a16:creationId xmlns:a16="http://schemas.microsoft.com/office/drawing/2014/main" id="{B60286C3-919A-96AB-9336-CA3788A0489E}"/>
              </a:ext>
            </a:extLst>
          </p:cNvPr>
          <p:cNvGrpSpPr/>
          <p:nvPr/>
        </p:nvGrpSpPr>
        <p:grpSpPr>
          <a:xfrm>
            <a:off x="5267908" y="2610053"/>
            <a:ext cx="4464497" cy="461458"/>
            <a:chOff x="5267908" y="1016732"/>
            <a:chExt cx="4005318" cy="540060"/>
          </a:xfrm>
        </p:grpSpPr>
        <p:sp>
          <p:nvSpPr>
            <p:cNvPr id="15" name="Rettangolo con angoli arrotondati 14">
              <a:extLst>
                <a:ext uri="{FF2B5EF4-FFF2-40B4-BE49-F238E27FC236}">
                  <a16:creationId xmlns:a16="http://schemas.microsoft.com/office/drawing/2014/main" id="{10F555D8-4C61-E6C9-8065-E62AC6281E14}"/>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171F2A5C-9878-A76A-A238-05F4009B9926}"/>
                </a:ext>
              </a:extLst>
            </p:cNvPr>
            <p:cNvSpPr/>
            <p:nvPr/>
          </p:nvSpPr>
          <p:spPr>
            <a:xfrm>
              <a:off x="7270567" y="1016732"/>
              <a:ext cx="2002659"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7" name="Gruppo 16">
            <a:extLst>
              <a:ext uri="{FF2B5EF4-FFF2-40B4-BE49-F238E27FC236}">
                <a16:creationId xmlns:a16="http://schemas.microsoft.com/office/drawing/2014/main" id="{BBC8D9B7-7BED-A6A4-F093-D98189B09568}"/>
              </a:ext>
            </a:extLst>
          </p:cNvPr>
          <p:cNvGrpSpPr/>
          <p:nvPr/>
        </p:nvGrpSpPr>
        <p:grpSpPr>
          <a:xfrm>
            <a:off x="5267908" y="3111558"/>
            <a:ext cx="4752528" cy="427867"/>
            <a:chOff x="5267908" y="1016732"/>
            <a:chExt cx="4005318" cy="540060"/>
          </a:xfrm>
        </p:grpSpPr>
        <p:sp>
          <p:nvSpPr>
            <p:cNvPr id="18" name="Rettangolo con angoli arrotondati 17">
              <a:extLst>
                <a:ext uri="{FF2B5EF4-FFF2-40B4-BE49-F238E27FC236}">
                  <a16:creationId xmlns:a16="http://schemas.microsoft.com/office/drawing/2014/main" id="{302566B7-CA34-65B1-F256-69F0A4130BA6}"/>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D0338CF8-ED79-076B-1FCD-3CCF3C73C790}"/>
                </a:ext>
              </a:extLst>
            </p:cNvPr>
            <p:cNvSpPr/>
            <p:nvPr/>
          </p:nvSpPr>
          <p:spPr>
            <a:xfrm>
              <a:off x="7194130" y="1016732"/>
              <a:ext cx="207909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0" name="Gruppo 19">
            <a:extLst>
              <a:ext uri="{FF2B5EF4-FFF2-40B4-BE49-F238E27FC236}">
                <a16:creationId xmlns:a16="http://schemas.microsoft.com/office/drawing/2014/main" id="{28FE67B1-4336-881A-7ECE-BD365E86117B}"/>
              </a:ext>
            </a:extLst>
          </p:cNvPr>
          <p:cNvGrpSpPr/>
          <p:nvPr/>
        </p:nvGrpSpPr>
        <p:grpSpPr>
          <a:xfrm>
            <a:off x="5267907" y="3579472"/>
            <a:ext cx="5868651" cy="461458"/>
            <a:chOff x="5267909" y="1016732"/>
            <a:chExt cx="3791630" cy="540060"/>
          </a:xfrm>
        </p:grpSpPr>
        <p:sp>
          <p:nvSpPr>
            <p:cNvPr id="21" name="Rettangolo con angoli arrotondati 20">
              <a:extLst>
                <a:ext uri="{FF2B5EF4-FFF2-40B4-BE49-F238E27FC236}">
                  <a16:creationId xmlns:a16="http://schemas.microsoft.com/office/drawing/2014/main" id="{49756C98-00EF-4195-00D8-8D6F45F532DB}"/>
                </a:ext>
              </a:extLst>
            </p:cNvPr>
            <p:cNvSpPr/>
            <p:nvPr/>
          </p:nvSpPr>
          <p:spPr>
            <a:xfrm>
              <a:off x="5267909" y="1016732"/>
              <a:ext cx="1822779"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21B2F633-6047-0173-D6EE-ED2A7279B745}"/>
                </a:ext>
              </a:extLst>
            </p:cNvPr>
            <p:cNvSpPr/>
            <p:nvPr/>
          </p:nvSpPr>
          <p:spPr>
            <a:xfrm>
              <a:off x="7114673" y="1016732"/>
              <a:ext cx="194486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3" name="Gruppo 22">
            <a:extLst>
              <a:ext uri="{FF2B5EF4-FFF2-40B4-BE49-F238E27FC236}">
                <a16:creationId xmlns:a16="http://schemas.microsoft.com/office/drawing/2014/main" id="{0FBDBE33-4DCD-CEE4-C97F-33EAC091D3B9}"/>
              </a:ext>
            </a:extLst>
          </p:cNvPr>
          <p:cNvGrpSpPr/>
          <p:nvPr/>
        </p:nvGrpSpPr>
        <p:grpSpPr>
          <a:xfrm>
            <a:off x="5267908" y="4293096"/>
            <a:ext cx="6331342" cy="461458"/>
            <a:chOff x="5267908" y="1016732"/>
            <a:chExt cx="3824490" cy="540060"/>
          </a:xfrm>
        </p:grpSpPr>
        <p:sp>
          <p:nvSpPr>
            <p:cNvPr id="24" name="Rettangolo con angoli arrotondati 23">
              <a:extLst>
                <a:ext uri="{FF2B5EF4-FFF2-40B4-BE49-F238E27FC236}">
                  <a16:creationId xmlns:a16="http://schemas.microsoft.com/office/drawing/2014/main" id="{01A1F48C-F13C-738F-1B00-5738605D67AE}"/>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con angoli arrotondati 24">
              <a:extLst>
                <a:ext uri="{FF2B5EF4-FFF2-40B4-BE49-F238E27FC236}">
                  <a16:creationId xmlns:a16="http://schemas.microsoft.com/office/drawing/2014/main" id="{04625A53-BEA4-CD7D-7956-B46A680194EB}"/>
                </a:ext>
              </a:extLst>
            </p:cNvPr>
            <p:cNvSpPr/>
            <p:nvPr/>
          </p:nvSpPr>
          <p:spPr>
            <a:xfrm>
              <a:off x="7193962" y="1016732"/>
              <a:ext cx="189843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6" name="Gruppo 25">
            <a:extLst>
              <a:ext uri="{FF2B5EF4-FFF2-40B4-BE49-F238E27FC236}">
                <a16:creationId xmlns:a16="http://schemas.microsoft.com/office/drawing/2014/main" id="{D5556DA1-24B1-0076-D43B-DD0D98601F22}"/>
              </a:ext>
            </a:extLst>
          </p:cNvPr>
          <p:cNvGrpSpPr/>
          <p:nvPr/>
        </p:nvGrpSpPr>
        <p:grpSpPr>
          <a:xfrm>
            <a:off x="5267908" y="4797152"/>
            <a:ext cx="6331344" cy="461458"/>
            <a:chOff x="5267908" y="1016732"/>
            <a:chExt cx="3834266" cy="540060"/>
          </a:xfrm>
        </p:grpSpPr>
        <p:sp>
          <p:nvSpPr>
            <p:cNvPr id="27" name="Rettangolo con angoli arrotondati 26">
              <a:extLst>
                <a:ext uri="{FF2B5EF4-FFF2-40B4-BE49-F238E27FC236}">
                  <a16:creationId xmlns:a16="http://schemas.microsoft.com/office/drawing/2014/main" id="{2714A788-B47A-EE89-2BFC-4501DBF00442}"/>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E1446598-67CE-EB7E-81DA-1E8816BC84FC}"/>
                </a:ext>
              </a:extLst>
            </p:cNvPr>
            <p:cNvSpPr/>
            <p:nvPr/>
          </p:nvSpPr>
          <p:spPr>
            <a:xfrm>
              <a:off x="7193963" y="1016732"/>
              <a:ext cx="1908211"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9" name="Gruppo 28">
            <a:extLst>
              <a:ext uri="{FF2B5EF4-FFF2-40B4-BE49-F238E27FC236}">
                <a16:creationId xmlns:a16="http://schemas.microsoft.com/office/drawing/2014/main" id="{F3876B96-BD79-82BF-6079-FBBC88299795}"/>
              </a:ext>
            </a:extLst>
          </p:cNvPr>
          <p:cNvGrpSpPr/>
          <p:nvPr/>
        </p:nvGrpSpPr>
        <p:grpSpPr>
          <a:xfrm>
            <a:off x="5267909" y="5517232"/>
            <a:ext cx="5724636" cy="540060"/>
            <a:chOff x="5267908" y="1016732"/>
            <a:chExt cx="4005318" cy="540060"/>
          </a:xfrm>
        </p:grpSpPr>
        <p:sp>
          <p:nvSpPr>
            <p:cNvPr id="30" name="Rettangolo con angoli arrotondati 29">
              <a:extLst>
                <a:ext uri="{FF2B5EF4-FFF2-40B4-BE49-F238E27FC236}">
                  <a16:creationId xmlns:a16="http://schemas.microsoft.com/office/drawing/2014/main" id="{9C29B6AF-698B-9EA5-4E1C-278E3B8C3B10}"/>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Rettangolo con angoli arrotondati 30">
              <a:extLst>
                <a:ext uri="{FF2B5EF4-FFF2-40B4-BE49-F238E27FC236}">
                  <a16:creationId xmlns:a16="http://schemas.microsoft.com/office/drawing/2014/main" id="{459A29DD-E336-4A24-B2C0-FE5F02C40AC0}"/>
                </a:ext>
              </a:extLst>
            </p:cNvPr>
            <p:cNvSpPr/>
            <p:nvPr/>
          </p:nvSpPr>
          <p:spPr>
            <a:xfrm>
              <a:off x="7270567" y="1016732"/>
              <a:ext cx="2002659"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custDataLst>
      <p:tags r:id="rId1"/>
    </p:custDataLst>
    <p:extLst>
      <p:ext uri="{BB962C8B-B14F-4D97-AF65-F5344CB8AC3E}">
        <p14:creationId xmlns:p14="http://schemas.microsoft.com/office/powerpoint/2010/main" val="39839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xEl>
                                              <p:pRg st="3" end="3"/>
                                            </p:txEl>
                                          </p:spTgt>
                                        </p:tgtEl>
                                        <p:attrNameLst>
                                          <p:attrName>style.visibility</p:attrName>
                                        </p:attrNameLst>
                                      </p:cBhvr>
                                      <p:to>
                                        <p:strVal val="visible"/>
                                      </p:to>
                                    </p:set>
                                    <p:animEffect transition="in" filter="fade">
                                      <p:cBhvr>
                                        <p:cTn id="44" dur="500"/>
                                        <p:tgtEl>
                                          <p:spTgt spid="8">
                                            <p:txEl>
                                              <p:pRg st="3" end="3"/>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500"/>
                                        <p:tgtEl>
                                          <p:spTgt spid="8">
                                            <p:txEl>
                                              <p:pRg st="4" end="4"/>
                                            </p:txEl>
                                          </p:spTgt>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Minimal pairs </a:t>
            </a:r>
            <a:r>
              <a:rPr lang="en-US" dirty="0"/>
              <a:t>in</a:t>
            </a:r>
            <a:br>
              <a:rPr lang="en-US" dirty="0"/>
            </a:br>
            <a:r>
              <a:rPr lang="en-US" dirty="0"/>
              <a:t> </a:t>
            </a:r>
            <a:r>
              <a:rPr lang="en-US" b="1" dirty="0" err="1">
                <a:solidFill>
                  <a:schemeClr val="accent1">
                    <a:lumMod val="40000"/>
                    <a:lumOff val="60000"/>
                  </a:schemeClr>
                </a:solidFill>
              </a:rPr>
              <a:t>COnVERSA</a:t>
            </a:r>
            <a:endParaRPr lang="it-IT" dirty="0">
              <a:solidFill>
                <a:schemeClr val="accent1">
                  <a:lumMod val="40000"/>
                  <a:lumOff val="60000"/>
                </a:schemeClr>
              </a:solidFill>
            </a:endParaRPr>
          </a:p>
        </p:txBody>
      </p:sp>
      <p:sp>
        <p:nvSpPr>
          <p:cNvPr id="8" name="Segnaposto contenuto 1"/>
          <p:cNvSpPr>
            <a:spLocks noGrp="1"/>
          </p:cNvSpPr>
          <p:nvPr>
            <p:ph idx="1"/>
          </p:nvPr>
        </p:nvSpPr>
        <p:spPr>
          <a:xfrm>
            <a:off x="4800599" y="731520"/>
            <a:ext cx="7391401" cy="5257800"/>
          </a:xfrm>
        </p:spPr>
        <p:txBody>
          <a:bodyPr>
            <a:noAutofit/>
          </a:bodyPr>
          <a:lstStyle/>
          <a:p>
            <a:pPr lvl="1"/>
            <a:r>
              <a:rPr lang="it-IT" b="1" dirty="0">
                <a:solidFill>
                  <a:schemeClr val="accent3"/>
                </a:solidFill>
              </a:rPr>
              <a:t>A6. </a:t>
            </a:r>
            <a:r>
              <a:rPr lang="it-IT" b="1" dirty="0" err="1"/>
              <a:t>Psych</a:t>
            </a:r>
            <a:r>
              <a:rPr lang="it-IT" b="1" dirty="0"/>
              <a:t> </a:t>
            </a:r>
            <a:r>
              <a:rPr lang="it-IT" b="1" dirty="0" err="1"/>
              <a:t>verbs</a:t>
            </a:r>
            <a:br>
              <a:rPr lang="it-IT" dirty="0"/>
            </a:br>
            <a:r>
              <a:rPr lang="it-IT" dirty="0"/>
              <a:t>A Gianni piacci</a:t>
            </a:r>
            <a:r>
              <a:rPr lang="it-IT" b="1" dirty="0">
                <a:solidFill>
                  <a:schemeClr val="accent1">
                    <a:lumMod val="60000"/>
                    <a:lumOff val="40000"/>
                  </a:schemeClr>
                </a:solidFill>
              </a:rPr>
              <a:t>ono</a:t>
            </a:r>
            <a:r>
              <a:rPr lang="it-IT" dirty="0"/>
              <a:t> </a:t>
            </a:r>
            <a:r>
              <a:rPr lang="it-IT" b="1" dirty="0">
                <a:solidFill>
                  <a:schemeClr val="accent1">
                    <a:lumMod val="60000"/>
                    <a:lumOff val="40000"/>
                  </a:schemeClr>
                </a:solidFill>
              </a:rPr>
              <a:t>i gelati</a:t>
            </a:r>
            <a:r>
              <a:rPr lang="it-IT" dirty="0"/>
              <a:t>	*A Gianni piac</a:t>
            </a:r>
            <a:r>
              <a:rPr lang="it-IT" b="1" dirty="0">
                <a:solidFill>
                  <a:schemeClr val="accent3"/>
                </a:solidFill>
              </a:rPr>
              <a:t>e</a:t>
            </a:r>
            <a:r>
              <a:rPr lang="it-IT" dirty="0"/>
              <a:t> </a:t>
            </a:r>
            <a:r>
              <a:rPr lang="it-IT" b="1" dirty="0"/>
              <a:t>i gelati</a:t>
            </a:r>
            <a:br>
              <a:rPr lang="it-IT" dirty="0"/>
            </a:br>
            <a:r>
              <a:rPr lang="it-IT" sz="1600" i="1" dirty="0"/>
              <a:t>To John like the </a:t>
            </a:r>
            <a:r>
              <a:rPr lang="it-IT" sz="1600" i="1" dirty="0" err="1"/>
              <a:t>ice</a:t>
            </a:r>
            <a:r>
              <a:rPr lang="it-IT" sz="1600" i="1" dirty="0"/>
              <a:t> </a:t>
            </a:r>
            <a:r>
              <a:rPr lang="it-IT" sz="1600" i="1" dirty="0" err="1"/>
              <a:t>creams</a:t>
            </a:r>
            <a:r>
              <a:rPr lang="it-IT" sz="1600" i="1" dirty="0"/>
              <a:t>	 	To John likes the </a:t>
            </a:r>
            <a:r>
              <a:rPr lang="it-IT" sz="1600" i="1" dirty="0" err="1"/>
              <a:t>ice</a:t>
            </a:r>
            <a:r>
              <a:rPr lang="it-IT" sz="1600" i="1" dirty="0"/>
              <a:t> </a:t>
            </a:r>
            <a:r>
              <a:rPr lang="it-IT" sz="1600" i="1" dirty="0" err="1"/>
              <a:t>creams</a:t>
            </a:r>
            <a:br>
              <a:rPr lang="it-IT" sz="1600" dirty="0"/>
            </a:br>
            <a:r>
              <a:rPr lang="it-IT" sz="1600" dirty="0"/>
              <a:t>"</a:t>
            </a:r>
            <a:r>
              <a:rPr lang="it-IT" sz="1600" i="1" dirty="0"/>
              <a:t>John likes </a:t>
            </a:r>
            <a:r>
              <a:rPr lang="it-IT" sz="1600" i="1" dirty="0" err="1"/>
              <a:t>ice</a:t>
            </a:r>
            <a:r>
              <a:rPr lang="it-IT" sz="1600" i="1" dirty="0"/>
              <a:t> </a:t>
            </a:r>
            <a:r>
              <a:rPr lang="it-IT" sz="1600" i="1" dirty="0" err="1"/>
              <a:t>creams</a:t>
            </a:r>
            <a:r>
              <a:rPr lang="it-IT" sz="1600" i="1" dirty="0"/>
              <a:t>"</a:t>
            </a:r>
            <a:r>
              <a:rPr lang="it-IT" sz="1600" dirty="0"/>
              <a:t>	</a:t>
            </a:r>
            <a:br>
              <a:rPr lang="it-IT" sz="1600" dirty="0"/>
            </a:br>
            <a:r>
              <a:rPr lang="it-IT" b="1" dirty="0">
                <a:solidFill>
                  <a:schemeClr val="accent1">
                    <a:lumMod val="60000"/>
                    <a:lumOff val="40000"/>
                  </a:schemeClr>
                </a:solidFill>
              </a:rPr>
              <a:t>Il compito </a:t>
            </a:r>
            <a:r>
              <a:rPr lang="it-IT" dirty="0"/>
              <a:t>preoccup</a:t>
            </a:r>
            <a:r>
              <a:rPr lang="it-IT" b="1" dirty="0">
                <a:solidFill>
                  <a:schemeClr val="accent1">
                    <a:lumMod val="60000"/>
                    <a:lumOff val="40000"/>
                  </a:schemeClr>
                </a:solidFill>
              </a:rPr>
              <a:t>a</a:t>
            </a:r>
            <a:r>
              <a:rPr lang="it-IT" dirty="0"/>
              <a:t> gli studenti 	 *</a:t>
            </a:r>
            <a:r>
              <a:rPr lang="it-IT" b="1" dirty="0"/>
              <a:t>Il compito </a:t>
            </a:r>
            <a:r>
              <a:rPr lang="it-IT" dirty="0"/>
              <a:t>preoccup</a:t>
            </a:r>
            <a:r>
              <a:rPr lang="it-IT" b="1" dirty="0">
                <a:solidFill>
                  <a:schemeClr val="accent3"/>
                </a:solidFill>
              </a:rPr>
              <a:t>ano</a:t>
            </a:r>
            <a:r>
              <a:rPr lang="it-IT" dirty="0"/>
              <a:t> gli studenti </a:t>
            </a:r>
            <a:br>
              <a:rPr lang="it-IT" dirty="0"/>
            </a:br>
            <a:r>
              <a:rPr lang="it-IT" sz="1600" i="1" dirty="0"/>
              <a:t>The </a:t>
            </a:r>
            <a:r>
              <a:rPr lang="it-IT" sz="1600" i="1" dirty="0" err="1"/>
              <a:t>homework</a:t>
            </a:r>
            <a:r>
              <a:rPr lang="it-IT" sz="1600" i="1" dirty="0"/>
              <a:t> </a:t>
            </a:r>
            <a:r>
              <a:rPr lang="it-IT" sz="1600" i="1" dirty="0" err="1"/>
              <a:t>worries</a:t>
            </a:r>
            <a:r>
              <a:rPr lang="it-IT" sz="1600" i="1" dirty="0"/>
              <a:t> the </a:t>
            </a:r>
            <a:r>
              <a:rPr lang="it-IT" sz="1600" i="1" dirty="0" err="1"/>
              <a:t>students</a:t>
            </a:r>
            <a:r>
              <a:rPr lang="it-IT" sz="1600" i="1" dirty="0"/>
              <a:t> 	   The </a:t>
            </a:r>
            <a:r>
              <a:rPr lang="it-IT" sz="1600" i="1" dirty="0" err="1"/>
              <a:t>homework</a:t>
            </a:r>
            <a:r>
              <a:rPr lang="it-IT" sz="1600" i="1" dirty="0"/>
              <a:t> </a:t>
            </a:r>
            <a:r>
              <a:rPr lang="it-IT" sz="1600" i="1" dirty="0" err="1"/>
              <a:t>worry</a:t>
            </a:r>
            <a:r>
              <a:rPr lang="it-IT" sz="1600" i="1" dirty="0"/>
              <a:t> the </a:t>
            </a:r>
            <a:r>
              <a:rPr lang="it-IT" sz="1600" i="1" dirty="0" err="1"/>
              <a:t>students</a:t>
            </a:r>
            <a:endParaRPr lang="it-IT" dirty="0"/>
          </a:p>
          <a:p>
            <a:pPr lvl="1"/>
            <a:endParaRPr lang="it-IT" dirty="0"/>
          </a:p>
          <a:p>
            <a:pPr lvl="1"/>
            <a:r>
              <a:rPr lang="it-IT" b="1" dirty="0">
                <a:solidFill>
                  <a:schemeClr val="accent3"/>
                </a:solidFill>
              </a:rPr>
              <a:t>A7. </a:t>
            </a:r>
            <a:r>
              <a:rPr lang="it-IT" b="1" dirty="0"/>
              <a:t>Cumulative</a:t>
            </a:r>
            <a:r>
              <a:rPr lang="it-IT" dirty="0"/>
              <a:t> </a:t>
            </a:r>
            <a:br>
              <a:rPr lang="it-IT" dirty="0"/>
            </a:br>
            <a:r>
              <a:rPr lang="it-IT" b="1" dirty="0">
                <a:solidFill>
                  <a:schemeClr val="accent1">
                    <a:lumMod val="60000"/>
                    <a:lumOff val="40000"/>
                  </a:schemeClr>
                </a:solidFill>
              </a:rPr>
              <a:t>Gianni e io</a:t>
            </a:r>
            <a:r>
              <a:rPr lang="it-IT" dirty="0">
                <a:solidFill>
                  <a:schemeClr val="accent1">
                    <a:lumMod val="60000"/>
                    <a:lumOff val="40000"/>
                  </a:schemeClr>
                </a:solidFill>
              </a:rPr>
              <a:t> </a:t>
            </a:r>
            <a:r>
              <a:rPr lang="it-IT" dirty="0"/>
              <a:t>andi</a:t>
            </a:r>
            <a:r>
              <a:rPr lang="it-IT" b="1" dirty="0">
                <a:solidFill>
                  <a:schemeClr val="accent1">
                    <a:lumMod val="60000"/>
                    <a:lumOff val="40000"/>
                  </a:schemeClr>
                </a:solidFill>
              </a:rPr>
              <a:t>amo</a:t>
            </a:r>
            <a:r>
              <a:rPr lang="it-IT" dirty="0"/>
              <a:t> al mare	*Gianni e </a:t>
            </a:r>
            <a:r>
              <a:rPr lang="it-IT" b="1" dirty="0"/>
              <a:t>io</a:t>
            </a:r>
            <a:r>
              <a:rPr lang="it-IT" dirty="0"/>
              <a:t> vad</a:t>
            </a:r>
            <a:r>
              <a:rPr lang="it-IT" b="1" dirty="0">
                <a:solidFill>
                  <a:schemeClr val="accent3"/>
                </a:solidFill>
              </a:rPr>
              <a:t>o</a:t>
            </a:r>
            <a:r>
              <a:rPr lang="it-IT" dirty="0"/>
              <a:t> al mare</a:t>
            </a:r>
            <a:br>
              <a:rPr lang="it-IT" dirty="0"/>
            </a:br>
            <a:r>
              <a:rPr lang="it-IT" i="1" dirty="0"/>
              <a:t>John and I go.1p.pl to the beach	 John and I go.1p.sg to the beach</a:t>
            </a:r>
          </a:p>
        </p:txBody>
      </p:sp>
      <p:sp>
        <p:nvSpPr>
          <p:cNvPr id="5" name="Segnaposto testo 4">
            <a:extLst>
              <a:ext uri="{FF2B5EF4-FFF2-40B4-BE49-F238E27FC236}">
                <a16:creationId xmlns:a16="http://schemas.microsoft.com/office/drawing/2014/main" id="{B171F10E-5214-467B-91D1-A311FC62BE55}"/>
              </a:ext>
            </a:extLst>
          </p:cNvPr>
          <p:cNvSpPr>
            <a:spLocks noGrp="1"/>
          </p:cNvSpPr>
          <p:nvPr>
            <p:ph type="body" sz="half" idx="2"/>
          </p:nvPr>
        </p:nvSpPr>
        <p:spPr/>
        <p:txBody>
          <a:bodyPr>
            <a:normAutofit/>
          </a:bodyPr>
          <a:lstStyle/>
          <a:p>
            <a:r>
              <a:rPr lang="it-IT" b="1" dirty="0"/>
              <a:t>A. Agreement &amp; </a:t>
            </a:r>
            <a:r>
              <a:rPr lang="it-IT" b="1" dirty="0" err="1"/>
              <a:t>Inflection</a:t>
            </a:r>
            <a:endParaRPr lang="it-IT" b="1" dirty="0"/>
          </a:p>
          <a:p>
            <a:pPr algn="l"/>
            <a:r>
              <a:rPr lang="it-IT" b="1" dirty="0"/>
              <a:t>A1</a:t>
            </a:r>
            <a:r>
              <a:rPr lang="it-IT" dirty="0"/>
              <a:t>. D-N	</a:t>
            </a:r>
          </a:p>
          <a:p>
            <a:pPr algn="l"/>
            <a:r>
              <a:rPr lang="it-IT" b="1" dirty="0"/>
              <a:t>A2. </a:t>
            </a:r>
            <a:r>
              <a:rPr lang="it-IT" dirty="0" err="1"/>
              <a:t>Subj-Adj</a:t>
            </a:r>
            <a:r>
              <a:rPr lang="it-IT" dirty="0"/>
              <a:t> </a:t>
            </a:r>
            <a:r>
              <a:rPr lang="it-IT" dirty="0" err="1"/>
              <a:t>Pred</a:t>
            </a:r>
            <a:endParaRPr lang="it-IT" dirty="0"/>
          </a:p>
          <a:p>
            <a:pPr algn="l"/>
            <a:r>
              <a:rPr lang="it-IT" b="1" dirty="0"/>
              <a:t>A3. </a:t>
            </a:r>
            <a:r>
              <a:rPr lang="it-IT" dirty="0" err="1"/>
              <a:t>Subj-Verb</a:t>
            </a:r>
            <a:r>
              <a:rPr lang="it-IT" dirty="0"/>
              <a:t>	</a:t>
            </a:r>
          </a:p>
          <a:p>
            <a:pPr algn="l"/>
            <a:r>
              <a:rPr lang="it-IT" b="1" dirty="0"/>
              <a:t>A4. </a:t>
            </a:r>
            <a:r>
              <a:rPr lang="it-IT" dirty="0" err="1"/>
              <a:t>Attraction</a:t>
            </a:r>
            <a:r>
              <a:rPr lang="it-IT" dirty="0"/>
              <a:t>	</a:t>
            </a:r>
          </a:p>
          <a:p>
            <a:pPr algn="l"/>
            <a:r>
              <a:rPr lang="it-IT" b="1" dirty="0"/>
              <a:t>A5. </a:t>
            </a:r>
            <a:r>
              <a:rPr lang="it-IT" dirty="0" err="1"/>
              <a:t>Past-Participle</a:t>
            </a:r>
            <a:endParaRPr lang="it-IT" dirty="0"/>
          </a:p>
          <a:p>
            <a:pPr algn="l"/>
            <a:r>
              <a:rPr lang="it-IT" b="1" dirty="0"/>
              <a:t>A6. </a:t>
            </a:r>
            <a:r>
              <a:rPr lang="it-IT" dirty="0" err="1"/>
              <a:t>Psych</a:t>
            </a:r>
            <a:r>
              <a:rPr lang="it-IT" dirty="0"/>
              <a:t> </a:t>
            </a:r>
            <a:r>
              <a:rPr lang="it-IT" dirty="0" err="1"/>
              <a:t>verbs</a:t>
            </a:r>
            <a:r>
              <a:rPr lang="it-IT" dirty="0"/>
              <a:t> </a:t>
            </a:r>
          </a:p>
          <a:p>
            <a:pPr algn="l"/>
            <a:r>
              <a:rPr lang="it-IT" b="1" dirty="0"/>
              <a:t>A7. </a:t>
            </a:r>
            <a:r>
              <a:rPr lang="it-IT" dirty="0" err="1"/>
              <a:t>Comulative</a:t>
            </a:r>
            <a:r>
              <a:rPr lang="it-IT" dirty="0"/>
              <a:t> agreement</a:t>
            </a:r>
          </a:p>
          <a:p>
            <a:endParaRPr lang="en-US" b="1"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13</a:t>
            </a:fld>
            <a:endParaRPr lang="it-IT"/>
          </a:p>
        </p:txBody>
      </p:sp>
      <p:grpSp>
        <p:nvGrpSpPr>
          <p:cNvPr id="7" name="Gruppo 6">
            <a:extLst>
              <a:ext uri="{FF2B5EF4-FFF2-40B4-BE49-F238E27FC236}">
                <a16:creationId xmlns:a16="http://schemas.microsoft.com/office/drawing/2014/main" id="{8265704F-368E-8609-3679-9DBD65C5F7EF}"/>
              </a:ext>
            </a:extLst>
          </p:cNvPr>
          <p:cNvGrpSpPr/>
          <p:nvPr/>
        </p:nvGrpSpPr>
        <p:grpSpPr>
          <a:xfrm>
            <a:off x="5267908" y="1016732"/>
            <a:ext cx="5976663" cy="504056"/>
            <a:chOff x="5267908" y="1016732"/>
            <a:chExt cx="4181651" cy="540060"/>
          </a:xfrm>
        </p:grpSpPr>
        <p:sp>
          <p:nvSpPr>
            <p:cNvPr id="9" name="Rettangolo con angoli arrotondati 8">
              <a:extLst>
                <a:ext uri="{FF2B5EF4-FFF2-40B4-BE49-F238E27FC236}">
                  <a16:creationId xmlns:a16="http://schemas.microsoft.com/office/drawing/2014/main" id="{E4660F04-42A4-EDAB-3415-FBACC73023BD}"/>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EE57369C-84B2-40A7-553D-F5A9C7928A9B}"/>
                </a:ext>
              </a:extLst>
            </p:cNvPr>
            <p:cNvSpPr/>
            <p:nvPr/>
          </p:nvSpPr>
          <p:spPr>
            <a:xfrm>
              <a:off x="7365013" y="1016732"/>
              <a:ext cx="208454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1" name="Gruppo 10">
            <a:extLst>
              <a:ext uri="{FF2B5EF4-FFF2-40B4-BE49-F238E27FC236}">
                <a16:creationId xmlns:a16="http://schemas.microsoft.com/office/drawing/2014/main" id="{3800C16F-6D8B-3911-77D5-B29E4A1D1CFA}"/>
              </a:ext>
            </a:extLst>
          </p:cNvPr>
          <p:cNvGrpSpPr/>
          <p:nvPr/>
        </p:nvGrpSpPr>
        <p:grpSpPr>
          <a:xfrm>
            <a:off x="5268619" y="1700808"/>
            <a:ext cx="6768041" cy="540060"/>
            <a:chOff x="5267908" y="1016732"/>
            <a:chExt cx="4181651" cy="540060"/>
          </a:xfrm>
        </p:grpSpPr>
        <p:sp>
          <p:nvSpPr>
            <p:cNvPr id="12" name="Rettangolo con angoli arrotondati 11">
              <a:extLst>
                <a:ext uri="{FF2B5EF4-FFF2-40B4-BE49-F238E27FC236}">
                  <a16:creationId xmlns:a16="http://schemas.microsoft.com/office/drawing/2014/main" id="{A221622A-DEA3-B74B-B1D3-AF3AA0959E98}"/>
                </a:ext>
              </a:extLst>
            </p:cNvPr>
            <p:cNvSpPr/>
            <p:nvPr/>
          </p:nvSpPr>
          <p:spPr>
            <a:xfrm>
              <a:off x="5267908" y="1016732"/>
              <a:ext cx="1957574"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DC03D93C-A906-00E1-A6A2-694B1FD659E8}"/>
                </a:ext>
              </a:extLst>
            </p:cNvPr>
            <p:cNvSpPr/>
            <p:nvPr/>
          </p:nvSpPr>
          <p:spPr>
            <a:xfrm>
              <a:off x="7269973" y="1016732"/>
              <a:ext cx="217958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uppo 13">
            <a:extLst>
              <a:ext uri="{FF2B5EF4-FFF2-40B4-BE49-F238E27FC236}">
                <a16:creationId xmlns:a16="http://schemas.microsoft.com/office/drawing/2014/main" id="{A09B21DA-8F10-F711-7179-670D49C0DFD8}"/>
              </a:ext>
            </a:extLst>
          </p:cNvPr>
          <p:cNvGrpSpPr/>
          <p:nvPr/>
        </p:nvGrpSpPr>
        <p:grpSpPr>
          <a:xfrm>
            <a:off x="5277792" y="2820360"/>
            <a:ext cx="6327533" cy="540060"/>
            <a:chOff x="5267908" y="1016732"/>
            <a:chExt cx="3909482" cy="540060"/>
          </a:xfrm>
        </p:grpSpPr>
        <p:sp>
          <p:nvSpPr>
            <p:cNvPr id="15" name="Rettangolo con angoli arrotondati 14">
              <a:extLst>
                <a:ext uri="{FF2B5EF4-FFF2-40B4-BE49-F238E27FC236}">
                  <a16:creationId xmlns:a16="http://schemas.microsoft.com/office/drawing/2014/main" id="{2DA983A5-DFB8-8644-612F-8A4D454C63F8}"/>
                </a:ext>
              </a:extLst>
            </p:cNvPr>
            <p:cNvSpPr/>
            <p:nvPr/>
          </p:nvSpPr>
          <p:spPr>
            <a:xfrm>
              <a:off x="5267908" y="1016732"/>
              <a:ext cx="1911755"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0C93EA47-E695-3372-1D3C-4F1E5A972853}"/>
                </a:ext>
              </a:extLst>
            </p:cNvPr>
            <p:cNvSpPr/>
            <p:nvPr/>
          </p:nvSpPr>
          <p:spPr>
            <a:xfrm>
              <a:off x="7219815" y="1016732"/>
              <a:ext cx="1957575"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custDataLst>
      <p:tags r:id="rId1"/>
    </p:custDataLst>
    <p:extLst>
      <p:ext uri="{BB962C8B-B14F-4D97-AF65-F5344CB8AC3E}">
        <p14:creationId xmlns:p14="http://schemas.microsoft.com/office/powerpoint/2010/main" val="299662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Minimal pairs </a:t>
            </a:r>
            <a:r>
              <a:rPr lang="en-US" dirty="0"/>
              <a:t>in</a:t>
            </a:r>
            <a:br>
              <a:rPr lang="en-US" dirty="0"/>
            </a:br>
            <a:r>
              <a:rPr lang="en-US" dirty="0"/>
              <a:t> </a:t>
            </a:r>
            <a:r>
              <a:rPr lang="en-US" b="1" dirty="0" err="1">
                <a:solidFill>
                  <a:schemeClr val="accent1">
                    <a:lumMod val="40000"/>
                    <a:lumOff val="60000"/>
                  </a:schemeClr>
                </a:solidFill>
              </a:rPr>
              <a:t>COnVERSA</a:t>
            </a:r>
            <a:endParaRPr lang="it-IT" dirty="0">
              <a:solidFill>
                <a:schemeClr val="accent1">
                  <a:lumMod val="40000"/>
                  <a:lumOff val="60000"/>
                </a:schemeClr>
              </a:solidFill>
            </a:endParaRPr>
          </a:p>
        </p:txBody>
      </p:sp>
      <p:sp>
        <p:nvSpPr>
          <p:cNvPr id="8" name="Segnaposto contenuto 1"/>
          <p:cNvSpPr>
            <a:spLocks noGrp="1"/>
          </p:cNvSpPr>
          <p:nvPr>
            <p:ph idx="1"/>
          </p:nvPr>
        </p:nvSpPr>
        <p:spPr>
          <a:xfrm>
            <a:off x="4800599" y="731520"/>
            <a:ext cx="7164053" cy="5257800"/>
          </a:xfrm>
        </p:spPr>
        <p:txBody>
          <a:bodyPr>
            <a:noAutofit/>
          </a:bodyPr>
          <a:lstStyle/>
          <a:p>
            <a:pPr lvl="1"/>
            <a:r>
              <a:rPr lang="it-IT" b="1" dirty="0">
                <a:solidFill>
                  <a:schemeClr val="accent3"/>
                </a:solidFill>
              </a:rPr>
              <a:t>B1. </a:t>
            </a:r>
            <a:r>
              <a:rPr lang="it-IT" b="1" dirty="0"/>
              <a:t>Argumental </a:t>
            </a:r>
            <a:r>
              <a:rPr lang="it-IT" b="1" dirty="0" err="1"/>
              <a:t>structure</a:t>
            </a:r>
            <a:r>
              <a:rPr lang="it-IT" dirty="0"/>
              <a:t>	</a:t>
            </a:r>
            <a:br>
              <a:rPr lang="it-IT" dirty="0"/>
            </a:br>
            <a:r>
              <a:rPr lang="it-IT" dirty="0"/>
              <a:t>Il libro cade </a:t>
            </a:r>
            <a:r>
              <a:rPr lang="it-IT" b="1" dirty="0">
                <a:solidFill>
                  <a:schemeClr val="accent1">
                    <a:lumMod val="60000"/>
                    <a:lumOff val="40000"/>
                  </a:schemeClr>
                </a:solidFill>
              </a:rPr>
              <a:t>dal</a:t>
            </a:r>
            <a:r>
              <a:rPr lang="it-IT" dirty="0"/>
              <a:t> tavolo.		*Il libro cade </a:t>
            </a:r>
            <a:r>
              <a:rPr lang="it-IT" b="1" dirty="0">
                <a:solidFill>
                  <a:schemeClr val="accent3"/>
                </a:solidFill>
              </a:rPr>
              <a:t>il</a:t>
            </a:r>
            <a:r>
              <a:rPr lang="it-IT" dirty="0"/>
              <a:t> tavolo.</a:t>
            </a:r>
            <a:br>
              <a:rPr lang="it-IT" dirty="0"/>
            </a:br>
            <a:r>
              <a:rPr lang="it-IT" sz="1600" i="1" dirty="0"/>
              <a:t>the</a:t>
            </a:r>
            <a:r>
              <a:rPr lang="it-IT" sz="1600" i="1" cap="small" dirty="0"/>
              <a:t>.sg</a:t>
            </a:r>
            <a:r>
              <a:rPr lang="it-IT" sz="1600" i="1" dirty="0"/>
              <a:t> book</a:t>
            </a:r>
            <a:r>
              <a:rPr lang="it-IT" sz="1600" i="1" cap="small" dirty="0"/>
              <a:t>.sg </a:t>
            </a:r>
            <a:r>
              <a:rPr lang="it-IT" sz="1600" i="1" dirty="0" err="1"/>
              <a:t>falls</a:t>
            </a:r>
            <a:r>
              <a:rPr lang="it-IT" sz="1600" i="1" dirty="0"/>
              <a:t> off the </a:t>
            </a:r>
            <a:r>
              <a:rPr lang="it-IT" sz="1600" i="1" dirty="0" err="1"/>
              <a:t>table</a:t>
            </a:r>
            <a:r>
              <a:rPr lang="it-IT" sz="1600" i="1" cap="small" dirty="0"/>
              <a:t>	</a:t>
            </a:r>
            <a:r>
              <a:rPr lang="it-IT" sz="1600" i="1" dirty="0"/>
              <a:t> the</a:t>
            </a:r>
            <a:r>
              <a:rPr lang="it-IT" sz="1600" i="1" cap="small" dirty="0"/>
              <a:t>.sg</a:t>
            </a:r>
            <a:r>
              <a:rPr lang="it-IT" sz="1600" i="1" dirty="0"/>
              <a:t> book</a:t>
            </a:r>
            <a:r>
              <a:rPr lang="it-IT" sz="1600" i="1" cap="small" dirty="0"/>
              <a:t>.sg </a:t>
            </a:r>
            <a:r>
              <a:rPr lang="it-IT" sz="1600" i="1" dirty="0" err="1"/>
              <a:t>falls</a:t>
            </a:r>
            <a:r>
              <a:rPr lang="it-IT" sz="1600" i="1" dirty="0"/>
              <a:t> the </a:t>
            </a:r>
            <a:r>
              <a:rPr lang="it-IT" sz="1600" i="1" dirty="0" err="1"/>
              <a:t>table</a:t>
            </a:r>
            <a:br>
              <a:rPr lang="it-IT" sz="1600" i="1" dirty="0"/>
            </a:br>
            <a:r>
              <a:rPr lang="it-IT" sz="1600" dirty="0"/>
              <a:t>Il nonno prende il cappello dall'armadio  *Il nonno prende </a:t>
            </a:r>
            <a:r>
              <a:rPr lang="it-IT" sz="1600" b="1" dirty="0">
                <a:solidFill>
                  <a:schemeClr val="accent1">
                    <a:lumMod val="60000"/>
                    <a:lumOff val="40000"/>
                  </a:schemeClr>
                </a:solidFill>
                <a:sym typeface="Symbol" panose="05050102010706020507" pitchFamily="18" charset="2"/>
              </a:rPr>
              <a:t></a:t>
            </a:r>
            <a:r>
              <a:rPr lang="it-IT" sz="1600" dirty="0">
                <a:sym typeface="Symbol" panose="05050102010706020507" pitchFamily="18" charset="2"/>
              </a:rPr>
              <a:t> </a:t>
            </a:r>
            <a:r>
              <a:rPr lang="it-IT" sz="1600" dirty="0"/>
              <a:t>dall'armadio.</a:t>
            </a:r>
            <a:br>
              <a:rPr lang="it-IT" sz="1600" dirty="0"/>
            </a:br>
            <a:r>
              <a:rPr lang="it-IT" sz="1400" i="1" dirty="0"/>
              <a:t>The </a:t>
            </a:r>
            <a:r>
              <a:rPr lang="it-IT" sz="1400" i="1" dirty="0" err="1"/>
              <a:t>granpa</a:t>
            </a:r>
            <a:r>
              <a:rPr lang="it-IT" sz="1400" i="1" dirty="0"/>
              <a:t> takes the </a:t>
            </a:r>
            <a:r>
              <a:rPr lang="it-IT" sz="1400" i="1" dirty="0" err="1"/>
              <a:t>hat</a:t>
            </a:r>
            <a:r>
              <a:rPr lang="it-IT" sz="1400" i="1" dirty="0"/>
              <a:t> from the closet. 	        </a:t>
            </a:r>
            <a:r>
              <a:rPr lang="en-US" sz="1400" i="1" dirty="0"/>
              <a:t>The </a:t>
            </a:r>
            <a:r>
              <a:rPr lang="en-US" sz="1400" i="1" dirty="0" err="1"/>
              <a:t>granpa</a:t>
            </a:r>
            <a:r>
              <a:rPr lang="en-US" sz="1400" i="1" dirty="0"/>
              <a:t> takes from the closet</a:t>
            </a:r>
          </a:p>
          <a:p>
            <a:pPr lvl="1"/>
            <a:endParaRPr lang="it-IT" sz="2000" i="1" dirty="0"/>
          </a:p>
          <a:p>
            <a:pPr lvl="1"/>
            <a:r>
              <a:rPr lang="it-IT" b="1" dirty="0">
                <a:solidFill>
                  <a:schemeClr val="accent3"/>
                </a:solidFill>
              </a:rPr>
              <a:t>B2. </a:t>
            </a:r>
            <a:r>
              <a:rPr lang="it-IT" b="1" dirty="0"/>
              <a:t>Auxiliary </a:t>
            </a:r>
            <a:r>
              <a:rPr lang="it-IT" b="1" dirty="0" err="1"/>
              <a:t>selection</a:t>
            </a:r>
            <a:r>
              <a:rPr lang="it-IT" b="1" dirty="0"/>
              <a:t> </a:t>
            </a:r>
            <a:r>
              <a:rPr lang="it-IT" dirty="0"/>
              <a:t>	</a:t>
            </a:r>
            <a:br>
              <a:rPr lang="it-IT" dirty="0"/>
            </a:br>
            <a:r>
              <a:rPr lang="it-IT" dirty="0"/>
              <a:t>Il gatto </a:t>
            </a:r>
            <a:r>
              <a:rPr lang="it-IT" b="1" dirty="0">
                <a:solidFill>
                  <a:schemeClr val="accent1">
                    <a:lumMod val="60000"/>
                    <a:lumOff val="40000"/>
                  </a:schemeClr>
                </a:solidFill>
              </a:rPr>
              <a:t>ha</a:t>
            </a:r>
            <a:r>
              <a:rPr lang="it-IT" dirty="0"/>
              <a:t> giocato.	*Il gatto </a:t>
            </a:r>
            <a:r>
              <a:rPr lang="it-IT" b="1" dirty="0">
                <a:solidFill>
                  <a:schemeClr val="accent3"/>
                </a:solidFill>
              </a:rPr>
              <a:t>è</a:t>
            </a:r>
            <a:r>
              <a:rPr lang="it-IT" dirty="0"/>
              <a:t> giocato.</a:t>
            </a:r>
            <a:br>
              <a:rPr lang="it-IT" b="1" dirty="0">
                <a:solidFill>
                  <a:schemeClr val="accent3"/>
                </a:solidFill>
              </a:rPr>
            </a:br>
            <a:r>
              <a:rPr lang="it-IT" sz="1600" i="1" dirty="0"/>
              <a:t>the </a:t>
            </a:r>
            <a:r>
              <a:rPr lang="it-IT" sz="1600" i="1" dirty="0" err="1"/>
              <a:t>cat</a:t>
            </a:r>
            <a:r>
              <a:rPr lang="it-IT" sz="1600" i="1" dirty="0"/>
              <a:t> </a:t>
            </a:r>
            <a:r>
              <a:rPr lang="it-IT" sz="1600" i="1" dirty="0" err="1"/>
              <a:t>has</a:t>
            </a:r>
            <a:r>
              <a:rPr lang="it-IT" sz="1600" i="1" dirty="0"/>
              <a:t> </a:t>
            </a:r>
            <a:r>
              <a:rPr lang="it-IT" sz="1600" i="1" dirty="0" err="1"/>
              <a:t>played</a:t>
            </a:r>
            <a:r>
              <a:rPr lang="it-IT" sz="1600" i="1" cap="small" dirty="0"/>
              <a:t>	</a:t>
            </a:r>
            <a:r>
              <a:rPr lang="it-IT" sz="1600" i="1" dirty="0"/>
              <a:t> the </a:t>
            </a:r>
            <a:r>
              <a:rPr lang="it-IT" sz="1600" i="1" dirty="0" err="1"/>
              <a:t>cat</a:t>
            </a:r>
            <a:r>
              <a:rPr lang="it-IT" sz="1600" i="1" dirty="0"/>
              <a:t> </a:t>
            </a:r>
            <a:r>
              <a:rPr lang="it-IT" sz="1600" i="1" dirty="0" err="1"/>
              <a:t>is</a:t>
            </a:r>
            <a:r>
              <a:rPr lang="it-IT" sz="1600" i="1" dirty="0"/>
              <a:t> </a:t>
            </a:r>
            <a:r>
              <a:rPr lang="it-IT" sz="1600" i="1" dirty="0" err="1"/>
              <a:t>played</a:t>
            </a:r>
            <a:endParaRPr lang="it-IT" sz="1600" i="1" cap="small" dirty="0"/>
          </a:p>
          <a:p>
            <a:pPr lvl="1"/>
            <a:endParaRPr lang="it-IT" sz="2000" b="1" dirty="0">
              <a:solidFill>
                <a:schemeClr val="accent3"/>
              </a:solidFill>
            </a:endParaRPr>
          </a:p>
          <a:p>
            <a:pPr lvl="1"/>
            <a:r>
              <a:rPr lang="it-IT" b="1" dirty="0">
                <a:solidFill>
                  <a:schemeClr val="accent3"/>
                </a:solidFill>
              </a:rPr>
              <a:t>B3. </a:t>
            </a:r>
            <a:r>
              <a:rPr lang="it-IT" b="1" dirty="0"/>
              <a:t>Passive </a:t>
            </a:r>
            <a:r>
              <a:rPr lang="it-IT" b="1" dirty="0" err="1"/>
              <a:t>diathesis</a:t>
            </a:r>
            <a:br>
              <a:rPr lang="it-IT" dirty="0"/>
            </a:br>
            <a:r>
              <a:rPr lang="it-IT" dirty="0"/>
              <a:t>Il cuoco </a:t>
            </a:r>
            <a:r>
              <a:rPr lang="it-IT" b="1" dirty="0">
                <a:solidFill>
                  <a:schemeClr val="accent1">
                    <a:lumMod val="60000"/>
                    <a:lumOff val="40000"/>
                  </a:schemeClr>
                </a:solidFill>
              </a:rPr>
              <a:t>è stato riconosciuto </a:t>
            </a:r>
            <a:r>
              <a:rPr lang="it-IT" dirty="0"/>
              <a:t>dal ragazzo.</a:t>
            </a:r>
            <a:br>
              <a:rPr lang="it-IT" dirty="0"/>
            </a:br>
            <a:r>
              <a:rPr lang="it-IT" i="1" dirty="0"/>
              <a:t>The chef </a:t>
            </a:r>
            <a:r>
              <a:rPr lang="it-IT" i="1" dirty="0" err="1"/>
              <a:t>has</a:t>
            </a:r>
            <a:r>
              <a:rPr lang="it-IT" i="1" dirty="0"/>
              <a:t> </a:t>
            </a:r>
            <a:r>
              <a:rPr lang="it-IT" i="1" dirty="0" err="1"/>
              <a:t>been</a:t>
            </a:r>
            <a:r>
              <a:rPr lang="it-IT" i="1" dirty="0"/>
              <a:t> </a:t>
            </a:r>
            <a:r>
              <a:rPr lang="it-IT" i="1" dirty="0" err="1"/>
              <a:t>recognized</a:t>
            </a:r>
            <a:r>
              <a:rPr lang="it-IT" i="1" dirty="0"/>
              <a:t> by the boy</a:t>
            </a:r>
            <a:br>
              <a:rPr lang="it-IT" dirty="0"/>
            </a:br>
            <a:r>
              <a:rPr lang="it-IT" dirty="0"/>
              <a:t>*Il cuoco </a:t>
            </a:r>
            <a:r>
              <a:rPr lang="it-IT" b="1" dirty="0">
                <a:solidFill>
                  <a:schemeClr val="accent3"/>
                </a:solidFill>
              </a:rPr>
              <a:t>ha riconosciuto </a:t>
            </a:r>
            <a:r>
              <a:rPr lang="it-IT" dirty="0"/>
              <a:t>dal ragazzo.</a:t>
            </a:r>
            <a:br>
              <a:rPr lang="it-IT" dirty="0"/>
            </a:br>
            <a:r>
              <a:rPr lang="it-IT" i="1" dirty="0"/>
              <a:t>The chef </a:t>
            </a:r>
            <a:r>
              <a:rPr lang="it-IT" i="1" dirty="0" err="1"/>
              <a:t>has</a:t>
            </a:r>
            <a:r>
              <a:rPr lang="it-IT" i="1" dirty="0"/>
              <a:t> </a:t>
            </a:r>
            <a:r>
              <a:rPr lang="it-IT" i="1" dirty="0" err="1"/>
              <a:t>recognized</a:t>
            </a:r>
            <a:r>
              <a:rPr lang="it-IT" i="1" dirty="0"/>
              <a:t> by the boy</a:t>
            </a:r>
            <a:endParaRPr lang="it-IT" dirty="0"/>
          </a:p>
        </p:txBody>
      </p:sp>
      <p:sp>
        <p:nvSpPr>
          <p:cNvPr id="5" name="Segnaposto testo 4">
            <a:extLst>
              <a:ext uri="{FF2B5EF4-FFF2-40B4-BE49-F238E27FC236}">
                <a16:creationId xmlns:a16="http://schemas.microsoft.com/office/drawing/2014/main" id="{B171F10E-5214-467B-91D1-A311FC62BE55}"/>
              </a:ext>
            </a:extLst>
          </p:cNvPr>
          <p:cNvSpPr>
            <a:spLocks noGrp="1"/>
          </p:cNvSpPr>
          <p:nvPr>
            <p:ph type="body" sz="half" idx="2"/>
          </p:nvPr>
        </p:nvSpPr>
        <p:spPr/>
        <p:txBody>
          <a:bodyPr>
            <a:normAutofit/>
          </a:bodyPr>
          <a:lstStyle/>
          <a:p>
            <a:r>
              <a:rPr lang="it-IT" b="1" dirty="0"/>
              <a:t>B. </a:t>
            </a:r>
            <a:r>
              <a:rPr lang="it-IT" b="1" dirty="0" err="1"/>
              <a:t>Thematic</a:t>
            </a:r>
            <a:r>
              <a:rPr lang="it-IT" b="1" dirty="0"/>
              <a:t> </a:t>
            </a:r>
            <a:r>
              <a:rPr lang="it-IT" b="1" dirty="0" err="1"/>
              <a:t>roles</a:t>
            </a:r>
            <a:endParaRPr lang="it-IT" b="1" dirty="0"/>
          </a:p>
          <a:p>
            <a:pPr algn="l"/>
            <a:r>
              <a:rPr lang="it-IT" b="1" dirty="0"/>
              <a:t>B1</a:t>
            </a:r>
            <a:r>
              <a:rPr lang="it-IT" dirty="0"/>
              <a:t>. Argumental </a:t>
            </a:r>
            <a:r>
              <a:rPr lang="it-IT" dirty="0" err="1"/>
              <a:t>structure</a:t>
            </a:r>
            <a:endParaRPr lang="it-IT" dirty="0"/>
          </a:p>
          <a:p>
            <a:pPr algn="l"/>
            <a:r>
              <a:rPr lang="it-IT" b="1" dirty="0"/>
              <a:t>B2</a:t>
            </a:r>
            <a:r>
              <a:rPr lang="it-IT" dirty="0"/>
              <a:t>. Auxiliary </a:t>
            </a:r>
            <a:r>
              <a:rPr lang="it-IT" dirty="0" err="1"/>
              <a:t>selection</a:t>
            </a:r>
            <a:endParaRPr lang="it-IT" dirty="0"/>
          </a:p>
          <a:p>
            <a:pPr algn="l"/>
            <a:r>
              <a:rPr lang="it-IT" b="1" dirty="0"/>
              <a:t>B3</a:t>
            </a:r>
            <a:r>
              <a:rPr lang="it-IT" dirty="0"/>
              <a:t>. Passive </a:t>
            </a:r>
            <a:r>
              <a:rPr lang="it-IT" dirty="0" err="1"/>
              <a:t>diathesis</a:t>
            </a:r>
            <a:endParaRPr lang="it-IT" dirty="0"/>
          </a:p>
          <a:p>
            <a:endParaRPr lang="en-US" b="1"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14</a:t>
            </a:fld>
            <a:endParaRPr lang="it-IT"/>
          </a:p>
        </p:txBody>
      </p:sp>
      <p:grpSp>
        <p:nvGrpSpPr>
          <p:cNvPr id="7" name="Gruppo 6">
            <a:extLst>
              <a:ext uri="{FF2B5EF4-FFF2-40B4-BE49-F238E27FC236}">
                <a16:creationId xmlns:a16="http://schemas.microsoft.com/office/drawing/2014/main" id="{31D34971-638F-4A4C-A9DA-38D2AF2DBA78}"/>
              </a:ext>
            </a:extLst>
          </p:cNvPr>
          <p:cNvGrpSpPr/>
          <p:nvPr/>
        </p:nvGrpSpPr>
        <p:grpSpPr>
          <a:xfrm>
            <a:off x="5267908" y="1016732"/>
            <a:ext cx="5976663" cy="432048"/>
            <a:chOff x="5267908" y="1016732"/>
            <a:chExt cx="4181651" cy="540060"/>
          </a:xfrm>
        </p:grpSpPr>
        <p:sp>
          <p:nvSpPr>
            <p:cNvPr id="9" name="Rettangolo con angoli arrotondati 8">
              <a:extLst>
                <a:ext uri="{FF2B5EF4-FFF2-40B4-BE49-F238E27FC236}">
                  <a16:creationId xmlns:a16="http://schemas.microsoft.com/office/drawing/2014/main" id="{81102DCF-3286-102D-70D2-F976DF85EC7D}"/>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D654D52C-9D59-1416-F316-D177578D743D}"/>
                </a:ext>
              </a:extLst>
            </p:cNvPr>
            <p:cNvSpPr/>
            <p:nvPr/>
          </p:nvSpPr>
          <p:spPr>
            <a:xfrm>
              <a:off x="7365013" y="1016732"/>
              <a:ext cx="208454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1" name="Gruppo 10">
            <a:extLst>
              <a:ext uri="{FF2B5EF4-FFF2-40B4-BE49-F238E27FC236}">
                <a16:creationId xmlns:a16="http://schemas.microsoft.com/office/drawing/2014/main" id="{082D67C0-EA0A-5D77-E6F9-22D47D8C758A}"/>
              </a:ext>
            </a:extLst>
          </p:cNvPr>
          <p:cNvGrpSpPr/>
          <p:nvPr/>
        </p:nvGrpSpPr>
        <p:grpSpPr>
          <a:xfrm>
            <a:off x="5267908" y="1485331"/>
            <a:ext cx="6408712" cy="504056"/>
            <a:chOff x="5267908" y="1016732"/>
            <a:chExt cx="4181651" cy="540060"/>
          </a:xfrm>
        </p:grpSpPr>
        <p:sp>
          <p:nvSpPr>
            <p:cNvPr id="12" name="Rettangolo con angoli arrotondati 11">
              <a:extLst>
                <a:ext uri="{FF2B5EF4-FFF2-40B4-BE49-F238E27FC236}">
                  <a16:creationId xmlns:a16="http://schemas.microsoft.com/office/drawing/2014/main" id="{30BC696E-E9A5-B06D-81EE-6441486B2D29}"/>
                </a:ext>
              </a:extLst>
            </p:cNvPr>
            <p:cNvSpPr/>
            <p:nvPr/>
          </p:nvSpPr>
          <p:spPr>
            <a:xfrm>
              <a:off x="5267908" y="1016732"/>
              <a:ext cx="2208288"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222BBD73-FA7E-8074-1743-50AA93CEAB30}"/>
                </a:ext>
              </a:extLst>
            </p:cNvPr>
            <p:cNvSpPr/>
            <p:nvPr/>
          </p:nvSpPr>
          <p:spPr>
            <a:xfrm>
              <a:off x="7505544" y="1016732"/>
              <a:ext cx="1944015"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uppo 13">
            <a:extLst>
              <a:ext uri="{FF2B5EF4-FFF2-40B4-BE49-F238E27FC236}">
                <a16:creationId xmlns:a16="http://schemas.microsoft.com/office/drawing/2014/main" id="{43E1F9C2-05EF-5CF1-E27D-69FC3AE54880}"/>
              </a:ext>
            </a:extLst>
          </p:cNvPr>
          <p:cNvGrpSpPr/>
          <p:nvPr/>
        </p:nvGrpSpPr>
        <p:grpSpPr>
          <a:xfrm>
            <a:off x="5267909" y="2564904"/>
            <a:ext cx="4180892" cy="504056"/>
            <a:chOff x="5267908" y="1016732"/>
            <a:chExt cx="4181651" cy="540060"/>
          </a:xfrm>
        </p:grpSpPr>
        <p:sp>
          <p:nvSpPr>
            <p:cNvPr id="15" name="Rettangolo con angoli arrotondati 14">
              <a:extLst>
                <a:ext uri="{FF2B5EF4-FFF2-40B4-BE49-F238E27FC236}">
                  <a16:creationId xmlns:a16="http://schemas.microsoft.com/office/drawing/2014/main" id="{0321F17F-EA05-CD73-8A7B-BB8863244A21}"/>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EBCE4DA1-1833-E970-64A8-AAF57C76CA66}"/>
                </a:ext>
              </a:extLst>
            </p:cNvPr>
            <p:cNvSpPr/>
            <p:nvPr/>
          </p:nvSpPr>
          <p:spPr>
            <a:xfrm>
              <a:off x="7365013" y="1016732"/>
              <a:ext cx="208454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7" name="Gruppo 16">
            <a:extLst>
              <a:ext uri="{FF2B5EF4-FFF2-40B4-BE49-F238E27FC236}">
                <a16:creationId xmlns:a16="http://schemas.microsoft.com/office/drawing/2014/main" id="{2B682C0E-76F4-5F0C-3B34-216632D04E49}"/>
              </a:ext>
            </a:extLst>
          </p:cNvPr>
          <p:cNvGrpSpPr/>
          <p:nvPr/>
        </p:nvGrpSpPr>
        <p:grpSpPr>
          <a:xfrm>
            <a:off x="5303912" y="3717033"/>
            <a:ext cx="3888432" cy="1008111"/>
            <a:chOff x="5267906" y="1055307"/>
            <a:chExt cx="3889137" cy="1080119"/>
          </a:xfrm>
        </p:grpSpPr>
        <p:sp>
          <p:nvSpPr>
            <p:cNvPr id="18" name="Rettangolo con angoli arrotondati 17">
              <a:extLst>
                <a:ext uri="{FF2B5EF4-FFF2-40B4-BE49-F238E27FC236}">
                  <a16:creationId xmlns:a16="http://schemas.microsoft.com/office/drawing/2014/main" id="{CFEACC4E-BC93-FF7A-FDDB-D511AD893B88}"/>
                </a:ext>
              </a:extLst>
            </p:cNvPr>
            <p:cNvSpPr/>
            <p:nvPr/>
          </p:nvSpPr>
          <p:spPr>
            <a:xfrm>
              <a:off x="5267908" y="1055307"/>
              <a:ext cx="3889135" cy="501484"/>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7907A220-CB0E-3EB2-7F89-92E43B0EB024}"/>
                </a:ext>
              </a:extLst>
            </p:cNvPr>
            <p:cNvSpPr/>
            <p:nvPr/>
          </p:nvSpPr>
          <p:spPr>
            <a:xfrm>
              <a:off x="5267906" y="1595366"/>
              <a:ext cx="3565041"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custDataLst>
      <p:tags r:id="rId1"/>
    </p:custDataLst>
    <p:extLst>
      <p:ext uri="{BB962C8B-B14F-4D97-AF65-F5344CB8AC3E}">
        <p14:creationId xmlns:p14="http://schemas.microsoft.com/office/powerpoint/2010/main" val="395327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Minimal pairs </a:t>
            </a:r>
            <a:r>
              <a:rPr lang="en-US" dirty="0"/>
              <a:t>in</a:t>
            </a:r>
            <a:br>
              <a:rPr lang="en-US" dirty="0"/>
            </a:br>
            <a:r>
              <a:rPr lang="en-US" dirty="0"/>
              <a:t> </a:t>
            </a:r>
            <a:r>
              <a:rPr lang="en-US" b="1" dirty="0" err="1">
                <a:solidFill>
                  <a:schemeClr val="accent1">
                    <a:lumMod val="40000"/>
                    <a:lumOff val="60000"/>
                  </a:schemeClr>
                </a:solidFill>
              </a:rPr>
              <a:t>COnVERSA</a:t>
            </a:r>
            <a:endParaRPr lang="it-IT" dirty="0">
              <a:solidFill>
                <a:schemeClr val="accent1">
                  <a:lumMod val="40000"/>
                  <a:lumOff val="60000"/>
                </a:schemeClr>
              </a:solidFill>
            </a:endParaRPr>
          </a:p>
        </p:txBody>
      </p:sp>
      <p:sp>
        <p:nvSpPr>
          <p:cNvPr id="8" name="Segnaposto contenuto 1"/>
          <p:cNvSpPr>
            <a:spLocks noGrp="1"/>
          </p:cNvSpPr>
          <p:nvPr>
            <p:ph idx="1"/>
          </p:nvPr>
        </p:nvSpPr>
        <p:spPr>
          <a:xfrm>
            <a:off x="4800599" y="731520"/>
            <a:ext cx="7164053" cy="5257800"/>
          </a:xfrm>
        </p:spPr>
        <p:txBody>
          <a:bodyPr>
            <a:noAutofit/>
          </a:bodyPr>
          <a:lstStyle/>
          <a:p>
            <a:pPr lvl="1"/>
            <a:r>
              <a:rPr lang="it-IT" b="1" dirty="0">
                <a:solidFill>
                  <a:schemeClr val="accent3"/>
                </a:solidFill>
              </a:rPr>
              <a:t>C1. </a:t>
            </a:r>
            <a:r>
              <a:rPr lang="en-US" b="1" dirty="0"/>
              <a:t>I and II person pronoun rotation</a:t>
            </a:r>
            <a:r>
              <a:rPr lang="it-IT" dirty="0"/>
              <a:t>	</a:t>
            </a:r>
            <a:br>
              <a:rPr lang="it-IT" dirty="0"/>
            </a:br>
            <a:r>
              <a:rPr lang="it-IT" dirty="0"/>
              <a:t>Cosa fai?	</a:t>
            </a:r>
            <a:br>
              <a:rPr lang="it-IT" dirty="0"/>
            </a:br>
            <a:r>
              <a:rPr lang="it-IT" i="1" dirty="0" err="1"/>
              <a:t>What</a:t>
            </a:r>
            <a:r>
              <a:rPr lang="it-IT" i="1" dirty="0"/>
              <a:t> do </a:t>
            </a:r>
            <a:r>
              <a:rPr lang="it-IT" i="1" dirty="0" err="1"/>
              <a:t>you</a:t>
            </a:r>
            <a:r>
              <a:rPr lang="it-IT" i="1" dirty="0"/>
              <a:t> do?</a:t>
            </a:r>
            <a:br>
              <a:rPr lang="it-IT" dirty="0"/>
            </a:br>
            <a:r>
              <a:rPr lang="it-IT" dirty="0"/>
              <a:t>Mang</a:t>
            </a:r>
            <a:r>
              <a:rPr lang="it-IT" b="1" dirty="0">
                <a:solidFill>
                  <a:schemeClr val="accent1">
                    <a:lumMod val="60000"/>
                    <a:lumOff val="40000"/>
                  </a:schemeClr>
                </a:solidFill>
              </a:rPr>
              <a:t>io</a:t>
            </a:r>
            <a:r>
              <a:rPr lang="it-IT" dirty="0"/>
              <a:t>.	*Mang</a:t>
            </a:r>
            <a:r>
              <a:rPr lang="it-IT" b="1" dirty="0">
                <a:solidFill>
                  <a:schemeClr val="accent3"/>
                </a:solidFill>
              </a:rPr>
              <a:t>i</a:t>
            </a:r>
            <a:r>
              <a:rPr lang="it-IT" dirty="0"/>
              <a:t>.</a:t>
            </a:r>
            <a:br>
              <a:rPr lang="it-IT" dirty="0"/>
            </a:br>
            <a:r>
              <a:rPr lang="it-IT" sz="1600" i="1" dirty="0"/>
              <a:t>(I) eat.</a:t>
            </a:r>
            <a:r>
              <a:rPr lang="it-IT" sz="1600" i="1" cap="small" dirty="0"/>
              <a:t>1p.sg	</a:t>
            </a:r>
            <a:r>
              <a:rPr lang="it-IT" sz="1600" i="1" dirty="0"/>
              <a:t>(</a:t>
            </a:r>
            <a:r>
              <a:rPr lang="it-IT" sz="1600" i="1" dirty="0" err="1"/>
              <a:t>You</a:t>
            </a:r>
            <a:r>
              <a:rPr lang="it-IT" sz="1600" i="1" dirty="0"/>
              <a:t>) eat.</a:t>
            </a:r>
            <a:r>
              <a:rPr lang="it-IT" sz="1600" i="1" cap="small" dirty="0"/>
              <a:t>2p.sg</a:t>
            </a:r>
          </a:p>
          <a:p>
            <a:pPr lvl="1"/>
            <a:endParaRPr lang="it-IT" sz="2000" i="1" dirty="0"/>
          </a:p>
          <a:p>
            <a:pPr lvl="1"/>
            <a:r>
              <a:rPr lang="it-IT" b="1" dirty="0">
                <a:solidFill>
                  <a:schemeClr val="accent3"/>
                </a:solidFill>
              </a:rPr>
              <a:t>C2. </a:t>
            </a:r>
            <a:r>
              <a:rPr lang="it-IT" b="1" dirty="0"/>
              <a:t>Reflexives</a:t>
            </a:r>
            <a:r>
              <a:rPr lang="it-IT" dirty="0"/>
              <a:t> 	</a:t>
            </a:r>
            <a:br>
              <a:rPr lang="it-IT" dirty="0"/>
            </a:br>
            <a:r>
              <a:rPr lang="it-IT" dirty="0"/>
              <a:t>Il ragazzo scivola.	*Il ragazzo </a:t>
            </a:r>
            <a:r>
              <a:rPr lang="it-IT" b="1" dirty="0">
                <a:solidFill>
                  <a:schemeClr val="accent3"/>
                </a:solidFill>
              </a:rPr>
              <a:t>si</a:t>
            </a:r>
            <a:r>
              <a:rPr lang="it-IT" dirty="0"/>
              <a:t> scivola</a:t>
            </a:r>
            <a:r>
              <a:rPr lang="it-IT" b="1" dirty="0"/>
              <a:t>.</a:t>
            </a:r>
            <a:br>
              <a:rPr lang="it-IT" b="1" dirty="0"/>
            </a:br>
            <a:r>
              <a:rPr lang="it-IT" i="1" dirty="0"/>
              <a:t>The boy </a:t>
            </a:r>
            <a:r>
              <a:rPr lang="it-IT" i="1" dirty="0" err="1"/>
              <a:t>slips</a:t>
            </a:r>
            <a:r>
              <a:rPr lang="it-IT" i="1" dirty="0"/>
              <a:t>.		The boy </a:t>
            </a:r>
            <a:r>
              <a:rPr lang="it-IT" b="1" i="1" dirty="0" err="1">
                <a:solidFill>
                  <a:schemeClr val="accent3"/>
                </a:solidFill>
              </a:rPr>
              <a:t>himself</a:t>
            </a:r>
            <a:r>
              <a:rPr lang="it-IT" i="1" dirty="0"/>
              <a:t> </a:t>
            </a:r>
            <a:r>
              <a:rPr lang="it-IT" i="1" dirty="0" err="1"/>
              <a:t>slips</a:t>
            </a:r>
            <a:r>
              <a:rPr lang="it-IT" i="1" dirty="0"/>
              <a:t>.</a:t>
            </a:r>
            <a:br>
              <a:rPr lang="it-IT" i="1" dirty="0"/>
            </a:br>
            <a:r>
              <a:rPr lang="it-IT" dirty="0"/>
              <a:t>II pittore </a:t>
            </a:r>
            <a:r>
              <a:rPr lang="it-IT" b="1" dirty="0">
                <a:solidFill>
                  <a:schemeClr val="accent1">
                    <a:lumMod val="60000"/>
                    <a:lumOff val="40000"/>
                  </a:schemeClr>
                </a:solidFill>
              </a:rPr>
              <a:t>si</a:t>
            </a:r>
            <a:r>
              <a:rPr lang="it-IT" dirty="0"/>
              <a:t> preoccupa del quadro.</a:t>
            </a:r>
            <a:br>
              <a:rPr lang="it-IT" dirty="0"/>
            </a:br>
            <a:r>
              <a:rPr lang="it-IT" dirty="0"/>
              <a:t>*II pittore </a:t>
            </a:r>
            <a:r>
              <a:rPr lang="it-IT" b="1" dirty="0">
                <a:solidFill>
                  <a:schemeClr val="accent1">
                    <a:lumMod val="60000"/>
                    <a:lumOff val="40000"/>
                  </a:schemeClr>
                </a:solidFill>
                <a:sym typeface="Symbol" panose="05050102010706020507" pitchFamily="18" charset="2"/>
              </a:rPr>
              <a:t></a:t>
            </a:r>
            <a:r>
              <a:rPr lang="it-IT" dirty="0">
                <a:sym typeface="Symbol" panose="05050102010706020507" pitchFamily="18" charset="2"/>
              </a:rPr>
              <a:t> </a:t>
            </a:r>
            <a:r>
              <a:rPr lang="it-IT" dirty="0"/>
              <a:t>preoccupa del quadro.</a:t>
            </a:r>
            <a:br>
              <a:rPr lang="it-IT" dirty="0"/>
            </a:br>
            <a:r>
              <a:rPr lang="it-IT" i="1" dirty="0"/>
              <a:t>The </a:t>
            </a:r>
            <a:r>
              <a:rPr lang="it-IT" i="1" dirty="0" err="1"/>
              <a:t>painter</a:t>
            </a:r>
            <a:r>
              <a:rPr lang="it-IT" i="1" dirty="0"/>
              <a:t> </a:t>
            </a:r>
            <a:r>
              <a:rPr lang="it-IT" b="1" i="1" dirty="0" err="1">
                <a:solidFill>
                  <a:schemeClr val="accent1">
                    <a:lumMod val="60000"/>
                    <a:lumOff val="40000"/>
                  </a:schemeClr>
                </a:solidFill>
              </a:rPr>
              <a:t>himself</a:t>
            </a:r>
            <a:r>
              <a:rPr lang="it-IT" i="1" dirty="0"/>
              <a:t> </a:t>
            </a:r>
            <a:r>
              <a:rPr lang="it-IT" i="1" dirty="0" err="1"/>
              <a:t>worries</a:t>
            </a:r>
            <a:r>
              <a:rPr lang="it-IT" i="1" dirty="0"/>
              <a:t> </a:t>
            </a:r>
            <a:r>
              <a:rPr lang="it-IT" i="1" dirty="0" err="1"/>
              <a:t>about</a:t>
            </a:r>
            <a:r>
              <a:rPr lang="it-IT" i="1" dirty="0"/>
              <a:t> the painting</a:t>
            </a:r>
            <a:br>
              <a:rPr lang="it-IT" i="1" dirty="0"/>
            </a:br>
            <a:r>
              <a:rPr lang="it-IT" i="1" dirty="0"/>
              <a:t>"The </a:t>
            </a:r>
            <a:r>
              <a:rPr lang="it-IT" i="1" dirty="0" err="1"/>
              <a:t>painter</a:t>
            </a:r>
            <a:r>
              <a:rPr lang="it-IT" i="1" dirty="0"/>
              <a:t> </a:t>
            </a:r>
            <a:r>
              <a:rPr lang="it-IT" i="1" dirty="0" err="1"/>
              <a:t>is</a:t>
            </a:r>
            <a:r>
              <a:rPr lang="it-IT" i="1" dirty="0"/>
              <a:t> </a:t>
            </a:r>
            <a:r>
              <a:rPr lang="it-IT" i="1" dirty="0" err="1"/>
              <a:t>worried</a:t>
            </a:r>
            <a:r>
              <a:rPr lang="it-IT" i="1" dirty="0"/>
              <a:t> </a:t>
            </a:r>
            <a:r>
              <a:rPr lang="it-IT" i="1" dirty="0" err="1"/>
              <a:t>about</a:t>
            </a:r>
            <a:r>
              <a:rPr lang="it-IT" i="1" dirty="0"/>
              <a:t> the painting"</a:t>
            </a:r>
            <a:endParaRPr lang="it-IT" dirty="0"/>
          </a:p>
          <a:p>
            <a:pPr lvl="1"/>
            <a:endParaRPr lang="it-IT" sz="2000" b="1" dirty="0">
              <a:solidFill>
                <a:schemeClr val="accent3"/>
              </a:solidFill>
            </a:endParaRPr>
          </a:p>
          <a:p>
            <a:pPr lvl="1"/>
            <a:r>
              <a:rPr lang="it-IT" b="1" dirty="0">
                <a:solidFill>
                  <a:schemeClr val="accent3"/>
                </a:solidFill>
              </a:rPr>
              <a:t>C3. </a:t>
            </a:r>
            <a:r>
              <a:rPr lang="it-IT" b="1" dirty="0"/>
              <a:t>Clitics</a:t>
            </a:r>
            <a:br>
              <a:rPr lang="it-IT" dirty="0"/>
            </a:br>
            <a:r>
              <a:rPr lang="it-IT" dirty="0"/>
              <a:t>La nonna disegna un albero e </a:t>
            </a:r>
            <a:r>
              <a:rPr lang="it-IT" b="1" dirty="0">
                <a:solidFill>
                  <a:schemeClr val="accent1">
                    <a:lumMod val="60000"/>
                    <a:lumOff val="40000"/>
                  </a:schemeClr>
                </a:solidFill>
              </a:rPr>
              <a:t>lo</a:t>
            </a:r>
            <a:r>
              <a:rPr lang="it-IT" dirty="0"/>
              <a:t> colora.</a:t>
            </a:r>
            <a:br>
              <a:rPr lang="it-IT" dirty="0"/>
            </a:br>
            <a:r>
              <a:rPr lang="it-IT" dirty="0"/>
              <a:t>*La nonna disegna un albero e </a:t>
            </a:r>
            <a:r>
              <a:rPr lang="it-IT" b="1" dirty="0">
                <a:solidFill>
                  <a:schemeClr val="accent3"/>
                </a:solidFill>
              </a:rPr>
              <a:t>gli</a:t>
            </a:r>
            <a:r>
              <a:rPr lang="it-IT" dirty="0"/>
              <a:t> colora.</a:t>
            </a:r>
            <a:br>
              <a:rPr lang="it-IT" dirty="0"/>
            </a:br>
            <a:r>
              <a:rPr lang="it-IT" i="1" dirty="0"/>
              <a:t>The </a:t>
            </a:r>
            <a:r>
              <a:rPr lang="it-IT" i="1" dirty="0" err="1"/>
              <a:t>granma</a:t>
            </a:r>
            <a:r>
              <a:rPr lang="it-IT" i="1" dirty="0"/>
              <a:t> </a:t>
            </a:r>
            <a:r>
              <a:rPr lang="it-IT" i="1" dirty="0" err="1"/>
              <a:t>draws</a:t>
            </a:r>
            <a:r>
              <a:rPr lang="it-IT" i="1" dirty="0"/>
              <a:t> a </a:t>
            </a:r>
            <a:r>
              <a:rPr lang="it-IT" i="1" dirty="0" err="1"/>
              <a:t>tree</a:t>
            </a:r>
            <a:r>
              <a:rPr lang="it-IT" i="1" dirty="0"/>
              <a:t> and </a:t>
            </a:r>
            <a:r>
              <a:rPr lang="it-IT" b="1" i="1" dirty="0" err="1">
                <a:solidFill>
                  <a:schemeClr val="accent1">
                    <a:lumMod val="60000"/>
                    <a:lumOff val="40000"/>
                  </a:schemeClr>
                </a:solidFill>
              </a:rPr>
              <a:t>it</a:t>
            </a:r>
            <a:r>
              <a:rPr lang="it-IT" i="1" dirty="0"/>
              <a:t>/</a:t>
            </a:r>
            <a:r>
              <a:rPr lang="it-IT" b="1" i="1" dirty="0" err="1">
                <a:solidFill>
                  <a:schemeClr val="accent3"/>
                </a:solidFill>
              </a:rPr>
              <a:t>to_it</a:t>
            </a:r>
            <a:r>
              <a:rPr lang="it-IT" b="1" i="1" dirty="0">
                <a:solidFill>
                  <a:schemeClr val="accent3"/>
                </a:solidFill>
              </a:rPr>
              <a:t> </a:t>
            </a:r>
            <a:r>
              <a:rPr lang="it-IT" i="1" dirty="0" err="1"/>
              <a:t>paints</a:t>
            </a:r>
            <a:r>
              <a:rPr lang="it-IT" i="1" dirty="0"/>
              <a:t>.</a:t>
            </a:r>
            <a:br>
              <a:rPr lang="it-IT" i="1" dirty="0"/>
            </a:br>
            <a:r>
              <a:rPr lang="it-IT" dirty="0"/>
              <a:t>Il nonno vede la bambina e </a:t>
            </a:r>
            <a:r>
              <a:rPr lang="it-IT" b="1" dirty="0">
                <a:solidFill>
                  <a:schemeClr val="accent1">
                    <a:lumMod val="60000"/>
                    <a:lumOff val="40000"/>
                  </a:schemeClr>
                </a:solidFill>
              </a:rPr>
              <a:t>le</a:t>
            </a:r>
            <a:r>
              <a:rPr lang="it-IT" dirty="0"/>
              <a:t> compra un gelato.</a:t>
            </a:r>
            <a:br>
              <a:rPr lang="it-IT" dirty="0"/>
            </a:br>
            <a:r>
              <a:rPr lang="it-IT" dirty="0"/>
              <a:t>* Il nonno vede la bambina e </a:t>
            </a:r>
            <a:r>
              <a:rPr lang="it-IT" b="1" dirty="0">
                <a:solidFill>
                  <a:schemeClr val="accent3"/>
                </a:solidFill>
              </a:rPr>
              <a:t>la</a:t>
            </a:r>
            <a:r>
              <a:rPr lang="it-IT" dirty="0"/>
              <a:t> compra un gelato.</a:t>
            </a:r>
            <a:br>
              <a:rPr lang="it-IT" dirty="0"/>
            </a:br>
            <a:r>
              <a:rPr lang="it-IT" i="1" dirty="0"/>
              <a:t>The </a:t>
            </a:r>
            <a:r>
              <a:rPr lang="it-IT" i="1" dirty="0" err="1"/>
              <a:t>granpa</a:t>
            </a:r>
            <a:r>
              <a:rPr lang="it-IT" i="1" dirty="0"/>
              <a:t> </a:t>
            </a:r>
            <a:r>
              <a:rPr lang="it-IT" i="1" dirty="0" err="1"/>
              <a:t>sees</a:t>
            </a:r>
            <a:r>
              <a:rPr lang="it-IT" i="1" dirty="0"/>
              <a:t> the </a:t>
            </a:r>
            <a:r>
              <a:rPr lang="it-IT" i="1" dirty="0" err="1"/>
              <a:t>child</a:t>
            </a:r>
            <a:r>
              <a:rPr lang="it-IT" i="1" dirty="0"/>
              <a:t> and </a:t>
            </a:r>
            <a:r>
              <a:rPr lang="it-IT" b="1" i="1" dirty="0" err="1">
                <a:solidFill>
                  <a:schemeClr val="accent1">
                    <a:lumMod val="60000"/>
                    <a:lumOff val="40000"/>
                  </a:schemeClr>
                </a:solidFill>
              </a:rPr>
              <a:t>her</a:t>
            </a:r>
            <a:r>
              <a:rPr lang="it-IT" i="1" dirty="0"/>
              <a:t>/</a:t>
            </a:r>
            <a:r>
              <a:rPr lang="it-IT" b="1" i="1" dirty="0" err="1">
                <a:solidFill>
                  <a:schemeClr val="accent3"/>
                </a:solidFill>
              </a:rPr>
              <a:t>to_her</a:t>
            </a:r>
            <a:r>
              <a:rPr lang="it-IT" b="1" i="1" dirty="0">
                <a:solidFill>
                  <a:schemeClr val="accent3"/>
                </a:solidFill>
              </a:rPr>
              <a:t> </a:t>
            </a:r>
            <a:r>
              <a:rPr lang="it-IT" i="1" dirty="0" err="1"/>
              <a:t>buys</a:t>
            </a:r>
            <a:r>
              <a:rPr lang="it-IT" i="1" dirty="0"/>
              <a:t> a </a:t>
            </a:r>
            <a:r>
              <a:rPr lang="it-IT" i="1" dirty="0" err="1"/>
              <a:t>ice</a:t>
            </a:r>
            <a:r>
              <a:rPr lang="it-IT" i="1" dirty="0"/>
              <a:t> </a:t>
            </a:r>
            <a:r>
              <a:rPr lang="it-IT" i="1" dirty="0" err="1"/>
              <a:t>cream</a:t>
            </a:r>
            <a:r>
              <a:rPr lang="it-IT" i="1" dirty="0"/>
              <a:t>. </a:t>
            </a:r>
            <a:r>
              <a:rPr lang="it-IT" dirty="0"/>
              <a:t>	</a:t>
            </a:r>
            <a:endParaRPr lang="it-IT" i="1" dirty="0"/>
          </a:p>
        </p:txBody>
      </p:sp>
      <p:sp>
        <p:nvSpPr>
          <p:cNvPr id="5" name="Segnaposto testo 4">
            <a:extLst>
              <a:ext uri="{FF2B5EF4-FFF2-40B4-BE49-F238E27FC236}">
                <a16:creationId xmlns:a16="http://schemas.microsoft.com/office/drawing/2014/main" id="{B171F10E-5214-467B-91D1-A311FC62BE55}"/>
              </a:ext>
            </a:extLst>
          </p:cNvPr>
          <p:cNvSpPr>
            <a:spLocks noGrp="1"/>
          </p:cNvSpPr>
          <p:nvPr>
            <p:ph type="body" sz="half" idx="2"/>
          </p:nvPr>
        </p:nvSpPr>
        <p:spPr/>
        <p:txBody>
          <a:bodyPr>
            <a:normAutofit/>
          </a:bodyPr>
          <a:lstStyle/>
          <a:p>
            <a:r>
              <a:rPr lang="it-IT" b="1" dirty="0"/>
              <a:t>C. </a:t>
            </a:r>
            <a:r>
              <a:rPr lang="it-IT" b="1" dirty="0" err="1"/>
              <a:t>Pronouns</a:t>
            </a:r>
            <a:endParaRPr lang="it-IT" b="1" dirty="0"/>
          </a:p>
          <a:p>
            <a:pPr algn="l"/>
            <a:r>
              <a:rPr lang="it-IT" b="1" dirty="0"/>
              <a:t>C1</a:t>
            </a:r>
            <a:r>
              <a:rPr lang="it-IT" dirty="0"/>
              <a:t>. I and II </a:t>
            </a:r>
            <a:r>
              <a:rPr lang="it-IT" dirty="0" err="1"/>
              <a:t>person</a:t>
            </a:r>
            <a:r>
              <a:rPr lang="it-IT" dirty="0"/>
              <a:t> </a:t>
            </a:r>
            <a:r>
              <a:rPr lang="it-IT" dirty="0" err="1"/>
              <a:t>pronouns</a:t>
            </a:r>
            <a:endParaRPr lang="it-IT" dirty="0"/>
          </a:p>
          <a:p>
            <a:pPr algn="l"/>
            <a:r>
              <a:rPr lang="it-IT" b="1" dirty="0"/>
              <a:t>C2</a:t>
            </a:r>
            <a:r>
              <a:rPr lang="it-IT" dirty="0"/>
              <a:t>. Reflexives</a:t>
            </a:r>
          </a:p>
          <a:p>
            <a:pPr algn="l"/>
            <a:r>
              <a:rPr lang="it-IT" b="1" dirty="0"/>
              <a:t>C3</a:t>
            </a:r>
            <a:r>
              <a:rPr lang="it-IT" dirty="0"/>
              <a:t>. Clitics</a:t>
            </a:r>
          </a:p>
          <a:p>
            <a:endParaRPr lang="en-US" b="1"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15</a:t>
            </a:fld>
            <a:endParaRPr lang="it-IT"/>
          </a:p>
        </p:txBody>
      </p:sp>
      <p:grpSp>
        <p:nvGrpSpPr>
          <p:cNvPr id="7" name="Gruppo 6">
            <a:extLst>
              <a:ext uri="{FF2B5EF4-FFF2-40B4-BE49-F238E27FC236}">
                <a16:creationId xmlns:a16="http://schemas.microsoft.com/office/drawing/2014/main" id="{974CCA18-3510-6242-0F67-15F375185FF4}"/>
              </a:ext>
            </a:extLst>
          </p:cNvPr>
          <p:cNvGrpSpPr/>
          <p:nvPr/>
        </p:nvGrpSpPr>
        <p:grpSpPr>
          <a:xfrm>
            <a:off x="5231905" y="1520788"/>
            <a:ext cx="2628292" cy="504056"/>
            <a:chOff x="5267908" y="1016732"/>
            <a:chExt cx="4181651" cy="540060"/>
          </a:xfrm>
        </p:grpSpPr>
        <p:sp>
          <p:nvSpPr>
            <p:cNvPr id="9" name="Rettangolo con angoli arrotondati 8">
              <a:extLst>
                <a:ext uri="{FF2B5EF4-FFF2-40B4-BE49-F238E27FC236}">
                  <a16:creationId xmlns:a16="http://schemas.microsoft.com/office/drawing/2014/main" id="{4E30F4F9-EE70-A0F3-AEF3-EF8783796FF1}"/>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2032DC66-F3E0-D7B5-919D-CCE6FBCC8829}"/>
                </a:ext>
              </a:extLst>
            </p:cNvPr>
            <p:cNvSpPr/>
            <p:nvPr/>
          </p:nvSpPr>
          <p:spPr>
            <a:xfrm>
              <a:off x="7365013" y="1016732"/>
              <a:ext cx="208454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1" name="Gruppo 10">
            <a:extLst>
              <a:ext uri="{FF2B5EF4-FFF2-40B4-BE49-F238E27FC236}">
                <a16:creationId xmlns:a16="http://schemas.microsoft.com/office/drawing/2014/main" id="{840E5731-C262-7E19-3691-999A168FFA50}"/>
              </a:ext>
            </a:extLst>
          </p:cNvPr>
          <p:cNvGrpSpPr/>
          <p:nvPr/>
        </p:nvGrpSpPr>
        <p:grpSpPr>
          <a:xfrm>
            <a:off x="5231904" y="2674052"/>
            <a:ext cx="4356484" cy="504056"/>
            <a:chOff x="5267908" y="1016732"/>
            <a:chExt cx="4251931" cy="540060"/>
          </a:xfrm>
        </p:grpSpPr>
        <p:sp>
          <p:nvSpPr>
            <p:cNvPr id="12" name="Rettangolo con angoli arrotondati 11">
              <a:extLst>
                <a:ext uri="{FF2B5EF4-FFF2-40B4-BE49-F238E27FC236}">
                  <a16:creationId xmlns:a16="http://schemas.microsoft.com/office/drawing/2014/main" id="{9287B424-B223-97EB-9DCE-BFF8C01F085F}"/>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1CA6923A-D207-B637-B92D-CC5387659022}"/>
                </a:ext>
              </a:extLst>
            </p:cNvPr>
            <p:cNvSpPr/>
            <p:nvPr/>
          </p:nvSpPr>
          <p:spPr>
            <a:xfrm>
              <a:off x="7365013" y="1016732"/>
              <a:ext cx="215482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uppo 13">
            <a:extLst>
              <a:ext uri="{FF2B5EF4-FFF2-40B4-BE49-F238E27FC236}">
                <a16:creationId xmlns:a16="http://schemas.microsoft.com/office/drawing/2014/main" id="{3BFF0E0C-78E1-C838-E067-80ED7403E59A}"/>
              </a:ext>
            </a:extLst>
          </p:cNvPr>
          <p:cNvGrpSpPr/>
          <p:nvPr/>
        </p:nvGrpSpPr>
        <p:grpSpPr>
          <a:xfrm>
            <a:off x="5222911" y="3176972"/>
            <a:ext cx="3429371" cy="471600"/>
            <a:chOff x="5267908" y="1016732"/>
            <a:chExt cx="3347069" cy="505286"/>
          </a:xfrm>
        </p:grpSpPr>
        <p:sp>
          <p:nvSpPr>
            <p:cNvPr id="15" name="Rettangolo con angoli arrotondati 14">
              <a:extLst>
                <a:ext uri="{FF2B5EF4-FFF2-40B4-BE49-F238E27FC236}">
                  <a16:creationId xmlns:a16="http://schemas.microsoft.com/office/drawing/2014/main" id="{FCF1E77C-9030-A77C-0BCE-7F2634A00DA2}"/>
                </a:ext>
              </a:extLst>
            </p:cNvPr>
            <p:cNvSpPr/>
            <p:nvPr/>
          </p:nvSpPr>
          <p:spPr>
            <a:xfrm>
              <a:off x="5267908" y="1016732"/>
              <a:ext cx="3343689" cy="23525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F65351B4-000B-C4FC-BD7E-4D7DF30F449B}"/>
                </a:ext>
              </a:extLst>
            </p:cNvPr>
            <p:cNvSpPr/>
            <p:nvPr/>
          </p:nvSpPr>
          <p:spPr>
            <a:xfrm>
              <a:off x="5271287" y="1286761"/>
              <a:ext cx="3343690" cy="235257"/>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7" name="Gruppo 16">
            <a:extLst>
              <a:ext uri="{FF2B5EF4-FFF2-40B4-BE49-F238E27FC236}">
                <a16:creationId xmlns:a16="http://schemas.microsoft.com/office/drawing/2014/main" id="{750D26EF-1FB6-40E2-E3E9-E9B046AC5B99}"/>
              </a:ext>
            </a:extLst>
          </p:cNvPr>
          <p:cNvGrpSpPr/>
          <p:nvPr/>
        </p:nvGrpSpPr>
        <p:grpSpPr>
          <a:xfrm>
            <a:off x="5303912" y="4833157"/>
            <a:ext cx="3960440" cy="471601"/>
            <a:chOff x="5267908" y="1016732"/>
            <a:chExt cx="3347069" cy="505287"/>
          </a:xfrm>
        </p:grpSpPr>
        <p:sp>
          <p:nvSpPr>
            <p:cNvPr id="18" name="Rettangolo con angoli arrotondati 17">
              <a:extLst>
                <a:ext uri="{FF2B5EF4-FFF2-40B4-BE49-F238E27FC236}">
                  <a16:creationId xmlns:a16="http://schemas.microsoft.com/office/drawing/2014/main" id="{780D04D7-9AAE-C269-85AA-3C681F990038}"/>
                </a:ext>
              </a:extLst>
            </p:cNvPr>
            <p:cNvSpPr/>
            <p:nvPr/>
          </p:nvSpPr>
          <p:spPr>
            <a:xfrm>
              <a:off x="5267908" y="1016732"/>
              <a:ext cx="3343689" cy="23525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2E41284C-E9C5-4AAB-1EAA-73CAEA209810}"/>
                </a:ext>
              </a:extLst>
            </p:cNvPr>
            <p:cNvSpPr/>
            <p:nvPr/>
          </p:nvSpPr>
          <p:spPr>
            <a:xfrm>
              <a:off x="5271287" y="1286761"/>
              <a:ext cx="3343690" cy="23525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0" name="Gruppo 19">
            <a:extLst>
              <a:ext uri="{FF2B5EF4-FFF2-40B4-BE49-F238E27FC236}">
                <a16:creationId xmlns:a16="http://schemas.microsoft.com/office/drawing/2014/main" id="{36EE51CF-8856-DBED-BEDA-25D6E674ACC7}"/>
              </a:ext>
            </a:extLst>
          </p:cNvPr>
          <p:cNvGrpSpPr/>
          <p:nvPr/>
        </p:nvGrpSpPr>
        <p:grpSpPr>
          <a:xfrm>
            <a:off x="5303912" y="5554268"/>
            <a:ext cx="4788532" cy="471601"/>
            <a:chOff x="5267908" y="1016732"/>
            <a:chExt cx="3347069" cy="505287"/>
          </a:xfrm>
        </p:grpSpPr>
        <p:sp>
          <p:nvSpPr>
            <p:cNvPr id="21" name="Rettangolo con angoli arrotondati 20">
              <a:extLst>
                <a:ext uri="{FF2B5EF4-FFF2-40B4-BE49-F238E27FC236}">
                  <a16:creationId xmlns:a16="http://schemas.microsoft.com/office/drawing/2014/main" id="{BA2B8A19-A24D-1F6F-22C0-078AAFDDBDA2}"/>
                </a:ext>
              </a:extLst>
            </p:cNvPr>
            <p:cNvSpPr/>
            <p:nvPr/>
          </p:nvSpPr>
          <p:spPr>
            <a:xfrm>
              <a:off x="5267908" y="1016732"/>
              <a:ext cx="3343689" cy="235257"/>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84C80770-B9EB-AB2E-33D7-A407B6E0A0BD}"/>
                </a:ext>
              </a:extLst>
            </p:cNvPr>
            <p:cNvSpPr/>
            <p:nvPr/>
          </p:nvSpPr>
          <p:spPr>
            <a:xfrm>
              <a:off x="5271287" y="1286761"/>
              <a:ext cx="3343690" cy="23525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custDataLst>
      <p:tags r:id="rId1"/>
    </p:custDataLst>
    <p:extLst>
      <p:ext uri="{BB962C8B-B14F-4D97-AF65-F5344CB8AC3E}">
        <p14:creationId xmlns:p14="http://schemas.microsoft.com/office/powerpoint/2010/main" val="60055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Minimal pairs </a:t>
            </a:r>
            <a:r>
              <a:rPr lang="en-US" dirty="0"/>
              <a:t>in</a:t>
            </a:r>
            <a:br>
              <a:rPr lang="en-US" dirty="0"/>
            </a:br>
            <a:r>
              <a:rPr lang="en-US" dirty="0"/>
              <a:t> </a:t>
            </a:r>
            <a:r>
              <a:rPr lang="en-US" b="1" dirty="0" err="1">
                <a:solidFill>
                  <a:schemeClr val="accent1">
                    <a:lumMod val="40000"/>
                    <a:lumOff val="60000"/>
                  </a:schemeClr>
                </a:solidFill>
              </a:rPr>
              <a:t>COnVERSA</a:t>
            </a:r>
            <a:endParaRPr lang="it-IT" dirty="0">
              <a:solidFill>
                <a:schemeClr val="accent1">
                  <a:lumMod val="40000"/>
                  <a:lumOff val="60000"/>
                </a:schemeClr>
              </a:solidFill>
            </a:endParaRPr>
          </a:p>
        </p:txBody>
      </p:sp>
      <p:sp>
        <p:nvSpPr>
          <p:cNvPr id="8" name="Segnaposto contenuto 1"/>
          <p:cNvSpPr>
            <a:spLocks noGrp="1"/>
          </p:cNvSpPr>
          <p:nvPr>
            <p:ph idx="1"/>
          </p:nvPr>
        </p:nvSpPr>
        <p:spPr>
          <a:xfrm>
            <a:off x="4800599" y="731520"/>
            <a:ext cx="7164053" cy="5257800"/>
          </a:xfrm>
        </p:spPr>
        <p:txBody>
          <a:bodyPr>
            <a:noAutofit/>
          </a:bodyPr>
          <a:lstStyle/>
          <a:p>
            <a:pPr lvl="1"/>
            <a:r>
              <a:rPr lang="it-IT" b="1" dirty="0">
                <a:solidFill>
                  <a:schemeClr val="accent3"/>
                </a:solidFill>
              </a:rPr>
              <a:t>D1. </a:t>
            </a:r>
            <a:r>
              <a:rPr lang="it-IT" b="1" dirty="0" err="1"/>
              <a:t>Questions</a:t>
            </a:r>
            <a:r>
              <a:rPr lang="it-IT" b="1" dirty="0"/>
              <a:t> on </a:t>
            </a:r>
            <a:r>
              <a:rPr lang="it-IT" b="1" dirty="0" err="1"/>
              <a:t>modifiers</a:t>
            </a:r>
            <a:r>
              <a:rPr lang="it-IT" b="1" dirty="0"/>
              <a:t>/</a:t>
            </a:r>
            <a:r>
              <a:rPr lang="it-IT" b="1" dirty="0" err="1"/>
              <a:t>adjuncts</a:t>
            </a:r>
            <a:r>
              <a:rPr lang="it-IT" dirty="0"/>
              <a:t>	</a:t>
            </a:r>
            <a:br>
              <a:rPr lang="it-IT" dirty="0"/>
            </a:br>
            <a:r>
              <a:rPr lang="it-IT" b="1" dirty="0">
                <a:solidFill>
                  <a:schemeClr val="accent1">
                    <a:lumMod val="60000"/>
                    <a:lumOff val="40000"/>
                  </a:schemeClr>
                </a:solidFill>
              </a:rPr>
              <a:t>Dove</a:t>
            </a:r>
            <a:r>
              <a:rPr lang="it-IT" dirty="0"/>
              <a:t> dorme il ragazzo?	</a:t>
            </a:r>
            <a:br>
              <a:rPr lang="it-IT" dirty="0"/>
            </a:br>
            <a:r>
              <a:rPr lang="it-IT" sz="1600" i="1" dirty="0" err="1"/>
              <a:t>Where</a:t>
            </a:r>
            <a:r>
              <a:rPr lang="it-IT" sz="1600" i="1" dirty="0"/>
              <a:t> </a:t>
            </a:r>
            <a:r>
              <a:rPr lang="it-IT" sz="1600" i="1" dirty="0" err="1"/>
              <a:t>does</a:t>
            </a:r>
            <a:r>
              <a:rPr lang="it-IT" sz="1600" i="1" dirty="0"/>
              <a:t> the </a:t>
            </a:r>
            <a:r>
              <a:rPr lang="it-IT" sz="1600" i="1" dirty="0" err="1"/>
              <a:t>child</a:t>
            </a:r>
            <a:r>
              <a:rPr lang="it-IT" sz="1600" i="1" dirty="0"/>
              <a:t> </a:t>
            </a:r>
            <a:r>
              <a:rPr lang="it-IT" sz="1600" i="1" dirty="0" err="1"/>
              <a:t>sleep</a:t>
            </a:r>
            <a:r>
              <a:rPr lang="it-IT" sz="1600" i="1" dirty="0"/>
              <a:t>?</a:t>
            </a:r>
            <a:br>
              <a:rPr lang="it-IT" sz="1600" i="1" dirty="0"/>
            </a:br>
            <a:r>
              <a:rPr lang="it-IT" b="1" dirty="0">
                <a:solidFill>
                  <a:schemeClr val="accent1">
                    <a:lumMod val="60000"/>
                    <a:lumOff val="40000"/>
                  </a:schemeClr>
                </a:solidFill>
              </a:rPr>
              <a:t>In camera</a:t>
            </a:r>
            <a:r>
              <a:rPr lang="it-IT" dirty="0"/>
              <a:t>.		*</a:t>
            </a:r>
            <a:r>
              <a:rPr lang="it-IT" b="1" dirty="0">
                <a:solidFill>
                  <a:schemeClr val="accent3"/>
                </a:solidFill>
              </a:rPr>
              <a:t>Di notte</a:t>
            </a:r>
            <a:r>
              <a:rPr lang="it-IT" dirty="0"/>
              <a:t>.</a:t>
            </a:r>
            <a:br>
              <a:rPr lang="it-IT" dirty="0"/>
            </a:br>
            <a:r>
              <a:rPr lang="it-IT" sz="1600" i="1" dirty="0"/>
              <a:t>In the </a:t>
            </a:r>
            <a:r>
              <a:rPr lang="it-IT" sz="1600" i="1" dirty="0" err="1"/>
              <a:t>beedroom</a:t>
            </a:r>
            <a:r>
              <a:rPr lang="it-IT" sz="1600" i="1" dirty="0"/>
              <a:t>	At night</a:t>
            </a:r>
            <a:br>
              <a:rPr lang="it-IT" i="1" dirty="0"/>
            </a:br>
            <a:endParaRPr lang="it-IT" sz="2000" i="1" dirty="0"/>
          </a:p>
          <a:p>
            <a:pPr lvl="1"/>
            <a:r>
              <a:rPr lang="it-IT" b="1" dirty="0">
                <a:solidFill>
                  <a:schemeClr val="accent3"/>
                </a:solidFill>
              </a:rPr>
              <a:t>D2. </a:t>
            </a:r>
            <a:r>
              <a:rPr lang="it-IT" b="1" dirty="0" err="1"/>
              <a:t>Questions</a:t>
            </a:r>
            <a:r>
              <a:rPr lang="it-IT" b="1" dirty="0"/>
              <a:t> on </a:t>
            </a:r>
            <a:r>
              <a:rPr lang="it-IT" b="1" dirty="0" err="1"/>
              <a:t>arguments</a:t>
            </a:r>
            <a:r>
              <a:rPr lang="it-IT" dirty="0"/>
              <a:t> 	</a:t>
            </a:r>
            <a:br>
              <a:rPr lang="it-IT" dirty="0"/>
            </a:br>
            <a:r>
              <a:rPr lang="it-IT" b="1" dirty="0">
                <a:solidFill>
                  <a:schemeClr val="accent1">
                    <a:lumMod val="60000"/>
                    <a:lumOff val="40000"/>
                  </a:schemeClr>
                </a:solidFill>
              </a:rPr>
              <a:t>Chi</a:t>
            </a:r>
            <a:r>
              <a:rPr lang="it-IT" dirty="0"/>
              <a:t> mangia?	</a:t>
            </a:r>
            <a:br>
              <a:rPr lang="it-IT" dirty="0"/>
            </a:br>
            <a:r>
              <a:rPr lang="it-IT" sz="1600" i="1" dirty="0"/>
              <a:t>Who </a:t>
            </a:r>
            <a:r>
              <a:rPr lang="it-IT" sz="1600" i="1" dirty="0" err="1"/>
              <a:t>eats</a:t>
            </a:r>
            <a:r>
              <a:rPr lang="it-IT" sz="1600" i="1" dirty="0"/>
              <a:t>?</a:t>
            </a:r>
            <a:br>
              <a:rPr lang="it-IT" sz="1600" i="1" dirty="0"/>
            </a:br>
            <a:r>
              <a:rPr lang="it-IT" dirty="0"/>
              <a:t>La mamma.		*La pasta.</a:t>
            </a:r>
            <a:br>
              <a:rPr lang="it-IT" dirty="0"/>
            </a:br>
            <a:r>
              <a:rPr lang="it-IT" sz="1600" i="1" dirty="0" err="1"/>
              <a:t>Mom</a:t>
            </a:r>
            <a:r>
              <a:rPr lang="it-IT" sz="1600" i="1" dirty="0"/>
              <a:t>		Pasta</a:t>
            </a:r>
            <a:br>
              <a:rPr lang="it-IT" dirty="0"/>
            </a:br>
            <a:r>
              <a:rPr lang="it-IT" b="1" dirty="0">
                <a:solidFill>
                  <a:schemeClr val="accent1">
                    <a:lumMod val="60000"/>
                    <a:lumOff val="40000"/>
                  </a:schemeClr>
                </a:solidFill>
              </a:rPr>
              <a:t>Cosa</a:t>
            </a:r>
            <a:r>
              <a:rPr lang="it-IT" dirty="0"/>
              <a:t> mangia?	</a:t>
            </a:r>
            <a:br>
              <a:rPr lang="it-IT" dirty="0"/>
            </a:br>
            <a:r>
              <a:rPr lang="it-IT" sz="1600" i="1" dirty="0" err="1"/>
              <a:t>What</a:t>
            </a:r>
            <a:r>
              <a:rPr lang="it-IT" sz="1600" i="1" dirty="0"/>
              <a:t> (</a:t>
            </a:r>
            <a:r>
              <a:rPr lang="it-IT" sz="1600" i="1" dirty="0" err="1"/>
              <a:t>does</a:t>
            </a:r>
            <a:r>
              <a:rPr lang="it-IT" sz="1600" i="1" dirty="0"/>
              <a:t> (s)he) </a:t>
            </a:r>
            <a:r>
              <a:rPr lang="it-IT" sz="1600" i="1" dirty="0" err="1"/>
              <a:t>eat</a:t>
            </a:r>
            <a:r>
              <a:rPr lang="it-IT" sz="1600" i="1" dirty="0"/>
              <a:t>?</a:t>
            </a:r>
            <a:br>
              <a:rPr lang="it-IT" dirty="0"/>
            </a:br>
            <a:r>
              <a:rPr lang="it-IT" dirty="0"/>
              <a:t>La pasta.		*La mamma.</a:t>
            </a:r>
            <a:br>
              <a:rPr lang="it-IT" dirty="0"/>
            </a:br>
            <a:r>
              <a:rPr lang="it-IT" sz="1600" i="1" dirty="0"/>
              <a:t>Pasta		</a:t>
            </a:r>
            <a:r>
              <a:rPr lang="it-IT" sz="1600" i="1" dirty="0" err="1"/>
              <a:t>Mom</a:t>
            </a:r>
            <a:br>
              <a:rPr lang="it-IT" dirty="0"/>
            </a:br>
            <a:endParaRPr lang="it-IT" sz="2000" b="1" dirty="0">
              <a:solidFill>
                <a:schemeClr val="accent3"/>
              </a:solidFill>
            </a:endParaRPr>
          </a:p>
          <a:p>
            <a:pPr lvl="1"/>
            <a:r>
              <a:rPr lang="it-IT" b="1" dirty="0">
                <a:solidFill>
                  <a:schemeClr val="accent3"/>
                </a:solidFill>
              </a:rPr>
              <a:t>D3. </a:t>
            </a:r>
            <a:r>
              <a:rPr lang="it-IT" b="1" dirty="0" err="1"/>
              <a:t>Polar</a:t>
            </a:r>
            <a:r>
              <a:rPr lang="it-IT" b="1" dirty="0"/>
              <a:t> </a:t>
            </a:r>
            <a:r>
              <a:rPr lang="it-IT" b="1" dirty="0" err="1"/>
              <a:t>questions</a:t>
            </a:r>
            <a:br>
              <a:rPr lang="it-IT" dirty="0"/>
            </a:br>
            <a:r>
              <a:rPr lang="it-IT" dirty="0"/>
              <a:t>La bambina sogna</a:t>
            </a:r>
            <a:r>
              <a:rPr lang="it-IT" b="1" dirty="0">
                <a:solidFill>
                  <a:schemeClr val="accent1">
                    <a:lumMod val="60000"/>
                    <a:lumOff val="40000"/>
                  </a:schemeClr>
                </a:solidFill>
              </a:rPr>
              <a:t>?</a:t>
            </a:r>
            <a:r>
              <a:rPr lang="it-IT" dirty="0"/>
              <a:t>	</a:t>
            </a:r>
            <a:br>
              <a:rPr lang="it-IT" dirty="0"/>
            </a:br>
            <a:r>
              <a:rPr lang="it-IT" sz="1600" i="1" dirty="0"/>
              <a:t>(Does) the </a:t>
            </a:r>
            <a:r>
              <a:rPr lang="it-IT" sz="1600" i="1" dirty="0" err="1"/>
              <a:t>child</a:t>
            </a:r>
            <a:r>
              <a:rPr lang="it-IT" sz="1600" i="1" dirty="0"/>
              <a:t> dream?</a:t>
            </a:r>
            <a:br>
              <a:rPr lang="it-IT" sz="1600" i="1" dirty="0"/>
            </a:br>
            <a:r>
              <a:rPr lang="it-IT" dirty="0"/>
              <a:t>Sì.			*Una torta.</a:t>
            </a:r>
            <a:br>
              <a:rPr lang="it-IT" dirty="0"/>
            </a:br>
            <a:r>
              <a:rPr lang="it-IT" sz="1600" i="1" dirty="0"/>
              <a:t>Yes			A cake</a:t>
            </a:r>
          </a:p>
        </p:txBody>
      </p:sp>
      <p:sp>
        <p:nvSpPr>
          <p:cNvPr id="5" name="Segnaposto testo 4">
            <a:extLst>
              <a:ext uri="{FF2B5EF4-FFF2-40B4-BE49-F238E27FC236}">
                <a16:creationId xmlns:a16="http://schemas.microsoft.com/office/drawing/2014/main" id="{B171F10E-5214-467B-91D1-A311FC62BE55}"/>
              </a:ext>
            </a:extLst>
          </p:cNvPr>
          <p:cNvSpPr>
            <a:spLocks noGrp="1"/>
          </p:cNvSpPr>
          <p:nvPr>
            <p:ph type="body" sz="half" idx="2"/>
          </p:nvPr>
        </p:nvSpPr>
        <p:spPr/>
        <p:txBody>
          <a:bodyPr>
            <a:normAutofit/>
          </a:bodyPr>
          <a:lstStyle/>
          <a:p>
            <a:r>
              <a:rPr lang="it-IT" b="1" dirty="0"/>
              <a:t>D. </a:t>
            </a:r>
            <a:r>
              <a:rPr lang="it-IT" b="1" dirty="0" err="1"/>
              <a:t>Questions</a:t>
            </a:r>
            <a:endParaRPr lang="it-IT" b="1" dirty="0"/>
          </a:p>
          <a:p>
            <a:pPr algn="l"/>
            <a:r>
              <a:rPr lang="it-IT" b="1" dirty="0"/>
              <a:t>D1</a:t>
            </a:r>
            <a:r>
              <a:rPr lang="it-IT" dirty="0"/>
              <a:t>. </a:t>
            </a:r>
            <a:r>
              <a:rPr lang="it-IT" dirty="0" err="1"/>
              <a:t>Questions</a:t>
            </a:r>
            <a:r>
              <a:rPr lang="it-IT" dirty="0"/>
              <a:t> on </a:t>
            </a:r>
            <a:r>
              <a:rPr lang="it-IT" dirty="0" err="1"/>
              <a:t>modifiers</a:t>
            </a:r>
            <a:r>
              <a:rPr lang="it-IT" dirty="0"/>
              <a:t>/</a:t>
            </a:r>
            <a:r>
              <a:rPr lang="it-IT" dirty="0" err="1"/>
              <a:t>adjuncts</a:t>
            </a:r>
            <a:endParaRPr lang="it-IT" dirty="0"/>
          </a:p>
          <a:p>
            <a:pPr algn="l"/>
            <a:r>
              <a:rPr lang="it-IT" b="1" dirty="0"/>
              <a:t>D2</a:t>
            </a:r>
            <a:r>
              <a:rPr lang="it-IT" dirty="0"/>
              <a:t>. </a:t>
            </a:r>
            <a:r>
              <a:rPr lang="it-IT" dirty="0" err="1"/>
              <a:t>Questions</a:t>
            </a:r>
            <a:r>
              <a:rPr lang="it-IT" dirty="0"/>
              <a:t> on </a:t>
            </a:r>
            <a:r>
              <a:rPr lang="it-IT" dirty="0" err="1"/>
              <a:t>arguments</a:t>
            </a:r>
            <a:endParaRPr lang="it-IT" dirty="0"/>
          </a:p>
          <a:p>
            <a:pPr algn="l"/>
            <a:r>
              <a:rPr lang="it-IT" b="1" dirty="0"/>
              <a:t>D3</a:t>
            </a:r>
            <a:r>
              <a:rPr lang="it-IT" dirty="0"/>
              <a:t>. </a:t>
            </a:r>
            <a:r>
              <a:rPr lang="it-IT" dirty="0" err="1"/>
              <a:t>Polar</a:t>
            </a:r>
            <a:r>
              <a:rPr lang="it-IT" dirty="0"/>
              <a:t> </a:t>
            </a:r>
            <a:r>
              <a:rPr lang="it-IT" dirty="0" err="1"/>
              <a:t>questions</a:t>
            </a:r>
            <a:endParaRPr lang="it-IT" dirty="0"/>
          </a:p>
          <a:p>
            <a:pPr algn="l"/>
            <a:r>
              <a:rPr lang="it-IT" b="1" dirty="0"/>
              <a:t>D4</a:t>
            </a:r>
            <a:r>
              <a:rPr lang="it-IT" dirty="0"/>
              <a:t>. </a:t>
            </a:r>
            <a:r>
              <a:rPr lang="it-IT" dirty="0" err="1"/>
              <a:t>Why</a:t>
            </a:r>
            <a:r>
              <a:rPr lang="it-IT" dirty="0"/>
              <a:t> </a:t>
            </a:r>
            <a:r>
              <a:rPr lang="it-IT" dirty="0" err="1"/>
              <a:t>questions</a:t>
            </a:r>
            <a:endParaRPr lang="it-IT" dirty="0"/>
          </a:p>
          <a:p>
            <a:pPr algn="l"/>
            <a:r>
              <a:rPr lang="it-IT" b="1" dirty="0"/>
              <a:t>D5</a:t>
            </a:r>
            <a:r>
              <a:rPr lang="it-IT" dirty="0"/>
              <a:t>. </a:t>
            </a:r>
            <a:r>
              <a:rPr lang="it-IT" dirty="0" err="1"/>
              <a:t>Questions</a:t>
            </a:r>
            <a:r>
              <a:rPr lang="it-IT" dirty="0"/>
              <a:t> on </a:t>
            </a:r>
            <a:r>
              <a:rPr lang="it-IT" dirty="0" err="1"/>
              <a:t>subject</a:t>
            </a:r>
            <a:r>
              <a:rPr lang="it-IT" dirty="0"/>
              <a:t>/</a:t>
            </a:r>
            <a:r>
              <a:rPr lang="it-IT" dirty="0" err="1"/>
              <a:t>object</a:t>
            </a:r>
            <a:r>
              <a:rPr lang="it-IT" dirty="0"/>
              <a:t> </a:t>
            </a:r>
            <a:r>
              <a:rPr lang="it-IT" dirty="0" err="1"/>
              <a:t>relatives</a:t>
            </a:r>
            <a:endParaRPr lang="it-IT" b="1" dirty="0"/>
          </a:p>
          <a:p>
            <a:endParaRPr lang="en-US" b="1"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16</a:t>
            </a:fld>
            <a:endParaRPr lang="it-IT"/>
          </a:p>
        </p:txBody>
      </p:sp>
      <p:grpSp>
        <p:nvGrpSpPr>
          <p:cNvPr id="7" name="Gruppo 6">
            <a:extLst>
              <a:ext uri="{FF2B5EF4-FFF2-40B4-BE49-F238E27FC236}">
                <a16:creationId xmlns:a16="http://schemas.microsoft.com/office/drawing/2014/main" id="{1106FBD6-7EFB-E4A5-184C-DBB5D1FA87E8}"/>
              </a:ext>
            </a:extLst>
          </p:cNvPr>
          <p:cNvGrpSpPr/>
          <p:nvPr/>
        </p:nvGrpSpPr>
        <p:grpSpPr>
          <a:xfrm>
            <a:off x="5231905" y="1485331"/>
            <a:ext cx="3816424" cy="504056"/>
            <a:chOff x="5267908" y="1016732"/>
            <a:chExt cx="4181651" cy="540060"/>
          </a:xfrm>
        </p:grpSpPr>
        <p:sp>
          <p:nvSpPr>
            <p:cNvPr id="9" name="Rettangolo con angoli arrotondati 8">
              <a:extLst>
                <a:ext uri="{FF2B5EF4-FFF2-40B4-BE49-F238E27FC236}">
                  <a16:creationId xmlns:a16="http://schemas.microsoft.com/office/drawing/2014/main" id="{9E46351B-77C0-9916-757C-C399A35D0622}"/>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11E38586-8A75-BDB1-BA85-829A3C5589D9}"/>
                </a:ext>
              </a:extLst>
            </p:cNvPr>
            <p:cNvSpPr/>
            <p:nvPr/>
          </p:nvSpPr>
          <p:spPr>
            <a:xfrm>
              <a:off x="7365013" y="1016732"/>
              <a:ext cx="208454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1" name="Gruppo 10">
            <a:extLst>
              <a:ext uri="{FF2B5EF4-FFF2-40B4-BE49-F238E27FC236}">
                <a16:creationId xmlns:a16="http://schemas.microsoft.com/office/drawing/2014/main" id="{53EB55F8-6A0F-406B-C532-178739558744}"/>
              </a:ext>
            </a:extLst>
          </p:cNvPr>
          <p:cNvGrpSpPr/>
          <p:nvPr/>
        </p:nvGrpSpPr>
        <p:grpSpPr>
          <a:xfrm>
            <a:off x="5303912" y="2996952"/>
            <a:ext cx="3816424" cy="504056"/>
            <a:chOff x="5267908" y="1016732"/>
            <a:chExt cx="4181651" cy="540060"/>
          </a:xfrm>
        </p:grpSpPr>
        <p:sp>
          <p:nvSpPr>
            <p:cNvPr id="12" name="Rettangolo con angoli arrotondati 11">
              <a:extLst>
                <a:ext uri="{FF2B5EF4-FFF2-40B4-BE49-F238E27FC236}">
                  <a16:creationId xmlns:a16="http://schemas.microsoft.com/office/drawing/2014/main" id="{0CFD5D0C-C94E-BC20-A5AB-C667EAAA529B}"/>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7C8785A6-C68B-DFA5-384F-E97B285DE424}"/>
                </a:ext>
              </a:extLst>
            </p:cNvPr>
            <p:cNvSpPr/>
            <p:nvPr/>
          </p:nvSpPr>
          <p:spPr>
            <a:xfrm>
              <a:off x="7365013" y="1016732"/>
              <a:ext cx="208454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4" name="Gruppo 13">
            <a:extLst>
              <a:ext uri="{FF2B5EF4-FFF2-40B4-BE49-F238E27FC236}">
                <a16:creationId xmlns:a16="http://schemas.microsoft.com/office/drawing/2014/main" id="{E78EB72A-6D50-7ED6-5B3C-BCC05A1DE98B}"/>
              </a:ext>
            </a:extLst>
          </p:cNvPr>
          <p:cNvGrpSpPr/>
          <p:nvPr/>
        </p:nvGrpSpPr>
        <p:grpSpPr>
          <a:xfrm>
            <a:off x="5303912" y="3933056"/>
            <a:ext cx="3816424" cy="504056"/>
            <a:chOff x="5267908" y="1016732"/>
            <a:chExt cx="4181651" cy="540060"/>
          </a:xfrm>
        </p:grpSpPr>
        <p:sp>
          <p:nvSpPr>
            <p:cNvPr id="15" name="Rettangolo con angoli arrotondati 14">
              <a:extLst>
                <a:ext uri="{FF2B5EF4-FFF2-40B4-BE49-F238E27FC236}">
                  <a16:creationId xmlns:a16="http://schemas.microsoft.com/office/drawing/2014/main" id="{0FA34856-F4B6-68D3-FBB9-E1B7076476B1}"/>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BB1A2D04-462E-EAC7-AFDB-55079AEAE62C}"/>
                </a:ext>
              </a:extLst>
            </p:cNvPr>
            <p:cNvSpPr/>
            <p:nvPr/>
          </p:nvSpPr>
          <p:spPr>
            <a:xfrm>
              <a:off x="7365013" y="1016732"/>
              <a:ext cx="208454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7" name="Gruppo 16">
            <a:extLst>
              <a:ext uri="{FF2B5EF4-FFF2-40B4-BE49-F238E27FC236}">
                <a16:creationId xmlns:a16="http://schemas.microsoft.com/office/drawing/2014/main" id="{3FB58CDC-7FF7-65BA-C41B-C5AFAA70019F}"/>
              </a:ext>
            </a:extLst>
          </p:cNvPr>
          <p:cNvGrpSpPr/>
          <p:nvPr/>
        </p:nvGrpSpPr>
        <p:grpSpPr>
          <a:xfrm>
            <a:off x="5303912" y="5468468"/>
            <a:ext cx="3816424" cy="504056"/>
            <a:chOff x="5267908" y="1016732"/>
            <a:chExt cx="4181651" cy="540060"/>
          </a:xfrm>
        </p:grpSpPr>
        <p:sp>
          <p:nvSpPr>
            <p:cNvPr id="18" name="Rettangolo con angoli arrotondati 17">
              <a:extLst>
                <a:ext uri="{FF2B5EF4-FFF2-40B4-BE49-F238E27FC236}">
                  <a16:creationId xmlns:a16="http://schemas.microsoft.com/office/drawing/2014/main" id="{C5167708-76E1-D248-C995-515EAB007D99}"/>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CCA24EE4-1C7D-AEB8-8922-88B9D123790C}"/>
                </a:ext>
              </a:extLst>
            </p:cNvPr>
            <p:cNvSpPr/>
            <p:nvPr/>
          </p:nvSpPr>
          <p:spPr>
            <a:xfrm>
              <a:off x="7365013" y="1016732"/>
              <a:ext cx="2084546"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custDataLst>
      <p:tags r:id="rId1"/>
    </p:custDataLst>
    <p:extLst>
      <p:ext uri="{BB962C8B-B14F-4D97-AF65-F5344CB8AC3E}">
        <p14:creationId xmlns:p14="http://schemas.microsoft.com/office/powerpoint/2010/main" val="57967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Minimal pairs </a:t>
            </a:r>
            <a:r>
              <a:rPr lang="en-US" dirty="0"/>
              <a:t>in</a:t>
            </a:r>
            <a:br>
              <a:rPr lang="en-US" dirty="0"/>
            </a:br>
            <a:r>
              <a:rPr lang="en-US" dirty="0"/>
              <a:t> </a:t>
            </a:r>
            <a:r>
              <a:rPr lang="en-US" b="1" dirty="0" err="1">
                <a:solidFill>
                  <a:schemeClr val="accent1">
                    <a:lumMod val="40000"/>
                    <a:lumOff val="60000"/>
                  </a:schemeClr>
                </a:solidFill>
              </a:rPr>
              <a:t>COnVERSA</a:t>
            </a:r>
            <a:endParaRPr lang="it-IT" dirty="0">
              <a:solidFill>
                <a:schemeClr val="accent1">
                  <a:lumMod val="40000"/>
                  <a:lumOff val="60000"/>
                </a:schemeClr>
              </a:solidFill>
            </a:endParaRPr>
          </a:p>
        </p:txBody>
      </p:sp>
      <p:sp>
        <p:nvSpPr>
          <p:cNvPr id="8" name="Segnaposto contenuto 1"/>
          <p:cNvSpPr>
            <a:spLocks noGrp="1"/>
          </p:cNvSpPr>
          <p:nvPr>
            <p:ph idx="1"/>
          </p:nvPr>
        </p:nvSpPr>
        <p:spPr>
          <a:xfrm>
            <a:off x="4800599" y="731520"/>
            <a:ext cx="7164053" cy="5257800"/>
          </a:xfrm>
        </p:spPr>
        <p:txBody>
          <a:bodyPr>
            <a:noAutofit/>
          </a:bodyPr>
          <a:lstStyle/>
          <a:p>
            <a:pPr lvl="1"/>
            <a:r>
              <a:rPr lang="it-IT" b="1" dirty="0">
                <a:solidFill>
                  <a:schemeClr val="accent3"/>
                </a:solidFill>
              </a:rPr>
              <a:t>D4. </a:t>
            </a:r>
            <a:r>
              <a:rPr lang="it-IT" b="1" dirty="0" err="1"/>
              <a:t>Why</a:t>
            </a:r>
            <a:r>
              <a:rPr lang="it-IT" b="1" dirty="0"/>
              <a:t> </a:t>
            </a:r>
            <a:r>
              <a:rPr lang="it-IT" b="1" dirty="0" err="1"/>
              <a:t>questions</a:t>
            </a:r>
            <a:r>
              <a:rPr lang="it-IT" b="1" dirty="0"/>
              <a:t> </a:t>
            </a:r>
            <a:br>
              <a:rPr lang="it-IT" b="1" dirty="0"/>
            </a:br>
            <a:r>
              <a:rPr lang="it-IT" b="1" dirty="0">
                <a:solidFill>
                  <a:schemeClr val="accent1">
                    <a:lumMod val="60000"/>
                    <a:lumOff val="40000"/>
                  </a:schemeClr>
                </a:solidFill>
              </a:rPr>
              <a:t>Perché</a:t>
            </a:r>
            <a:r>
              <a:rPr lang="it-IT" dirty="0"/>
              <a:t> il bambino dorme?</a:t>
            </a:r>
            <a:br>
              <a:rPr lang="it-IT" dirty="0"/>
            </a:br>
            <a:r>
              <a:rPr lang="it-IT" i="1" dirty="0" err="1"/>
              <a:t>Why</a:t>
            </a:r>
            <a:r>
              <a:rPr lang="it-IT" i="1" dirty="0"/>
              <a:t> </a:t>
            </a:r>
            <a:r>
              <a:rPr lang="it-IT" i="1" dirty="0" err="1"/>
              <a:t>does</a:t>
            </a:r>
            <a:r>
              <a:rPr lang="it-IT" i="1" dirty="0"/>
              <a:t> the </a:t>
            </a:r>
            <a:r>
              <a:rPr lang="it-IT" i="1" dirty="0" err="1"/>
              <a:t>child</a:t>
            </a:r>
            <a:r>
              <a:rPr lang="it-IT" i="1" dirty="0"/>
              <a:t> </a:t>
            </a:r>
            <a:r>
              <a:rPr lang="it-IT" i="1" dirty="0" err="1"/>
              <a:t>sleep</a:t>
            </a:r>
            <a:r>
              <a:rPr lang="it-IT" i="1" dirty="0"/>
              <a:t>?</a:t>
            </a:r>
            <a:r>
              <a:rPr lang="it-IT" dirty="0"/>
              <a:t>	</a:t>
            </a:r>
            <a:br>
              <a:rPr lang="it-IT" dirty="0"/>
            </a:br>
            <a:r>
              <a:rPr lang="it-IT" dirty="0"/>
              <a:t>Perché è tardi.	*No.</a:t>
            </a:r>
            <a:br>
              <a:rPr lang="it-IT" dirty="0"/>
            </a:br>
            <a:r>
              <a:rPr lang="it-IT" sz="1600" i="1" dirty="0" err="1"/>
              <a:t>Because</a:t>
            </a:r>
            <a:r>
              <a:rPr lang="it-IT" sz="1600" i="1" dirty="0"/>
              <a:t> (</a:t>
            </a:r>
            <a:r>
              <a:rPr lang="it-IT" sz="1600" i="1" dirty="0" err="1"/>
              <a:t>it</a:t>
            </a:r>
            <a:r>
              <a:rPr lang="it-IT" sz="1600" i="1" dirty="0"/>
              <a:t>) </a:t>
            </a:r>
            <a:r>
              <a:rPr lang="it-IT" sz="1600" i="1" dirty="0" err="1"/>
              <a:t>is</a:t>
            </a:r>
            <a:r>
              <a:rPr lang="it-IT" sz="1600" i="1" dirty="0"/>
              <a:t> late	No</a:t>
            </a:r>
            <a:br>
              <a:rPr lang="it-IT" dirty="0"/>
            </a:br>
            <a:r>
              <a:rPr lang="it-IT" b="1" dirty="0">
                <a:solidFill>
                  <a:schemeClr val="accent1">
                    <a:lumMod val="60000"/>
                    <a:lumOff val="40000"/>
                  </a:schemeClr>
                </a:solidFill>
              </a:rPr>
              <a:t>Perché</a:t>
            </a:r>
            <a:r>
              <a:rPr lang="it-IT" dirty="0"/>
              <a:t> il ghiaccio si scioglie?</a:t>
            </a:r>
            <a:br>
              <a:rPr lang="it-IT" dirty="0"/>
            </a:br>
            <a:r>
              <a:rPr lang="it-IT" i="1" dirty="0" err="1"/>
              <a:t>Why</a:t>
            </a:r>
            <a:r>
              <a:rPr lang="it-IT" i="1" dirty="0"/>
              <a:t> </a:t>
            </a:r>
            <a:r>
              <a:rPr lang="it-IT" i="1" dirty="0" err="1"/>
              <a:t>does</a:t>
            </a:r>
            <a:r>
              <a:rPr lang="it-IT" i="1" dirty="0"/>
              <a:t> the </a:t>
            </a:r>
            <a:r>
              <a:rPr lang="it-IT" i="1" dirty="0" err="1"/>
              <a:t>ice</a:t>
            </a:r>
            <a:r>
              <a:rPr lang="it-IT" i="1" dirty="0"/>
              <a:t> </a:t>
            </a:r>
            <a:r>
              <a:rPr lang="it-IT" i="1" dirty="0" err="1"/>
              <a:t>melts</a:t>
            </a:r>
            <a:r>
              <a:rPr lang="it-IT" i="1" dirty="0"/>
              <a:t>? </a:t>
            </a:r>
            <a:r>
              <a:rPr lang="it-IT" dirty="0"/>
              <a:t>	</a:t>
            </a:r>
            <a:br>
              <a:rPr lang="it-IT" dirty="0"/>
            </a:br>
            <a:r>
              <a:rPr lang="it-IT" dirty="0"/>
              <a:t>Perché fa caldo.	*Fuori dal frigo.</a:t>
            </a:r>
            <a:br>
              <a:rPr lang="it-IT" dirty="0"/>
            </a:br>
            <a:r>
              <a:rPr lang="it-IT" sz="1600" i="1" dirty="0" err="1"/>
              <a:t>Because</a:t>
            </a:r>
            <a:r>
              <a:rPr lang="it-IT" sz="1600" i="1" dirty="0"/>
              <a:t> </a:t>
            </a:r>
            <a:r>
              <a:rPr lang="it-IT" sz="1600" i="1" dirty="0" err="1"/>
              <a:t>it</a:t>
            </a:r>
            <a:r>
              <a:rPr lang="it-IT" sz="1600" i="1" dirty="0"/>
              <a:t> </a:t>
            </a:r>
            <a:r>
              <a:rPr lang="it-IT" sz="1600" i="1" dirty="0" err="1"/>
              <a:t>is</a:t>
            </a:r>
            <a:r>
              <a:rPr lang="it-IT" sz="1600" i="1" dirty="0"/>
              <a:t> hot	</a:t>
            </a:r>
            <a:r>
              <a:rPr lang="it-IT" sz="1600" i="1" dirty="0" err="1"/>
              <a:t>Outside</a:t>
            </a:r>
            <a:r>
              <a:rPr lang="it-IT" sz="1600" i="1" dirty="0"/>
              <a:t> the </a:t>
            </a:r>
            <a:r>
              <a:rPr lang="it-IT" sz="1600" i="1" dirty="0" err="1"/>
              <a:t>fridge</a:t>
            </a:r>
            <a:endParaRPr lang="it-IT" b="1" dirty="0"/>
          </a:p>
          <a:p>
            <a:pPr lvl="1"/>
            <a:r>
              <a:rPr lang="it-IT" b="1" dirty="0">
                <a:solidFill>
                  <a:schemeClr val="accent3"/>
                </a:solidFill>
              </a:rPr>
              <a:t>D5. </a:t>
            </a:r>
            <a:r>
              <a:rPr lang="it-IT" b="1" dirty="0" err="1"/>
              <a:t>Questions</a:t>
            </a:r>
            <a:r>
              <a:rPr lang="it-IT" b="1" dirty="0"/>
              <a:t> on </a:t>
            </a:r>
            <a:r>
              <a:rPr lang="it-IT" b="1" dirty="0" err="1"/>
              <a:t>subject</a:t>
            </a:r>
            <a:r>
              <a:rPr lang="it-IT" b="1" dirty="0"/>
              <a:t>/</a:t>
            </a:r>
            <a:r>
              <a:rPr lang="it-IT" b="1" dirty="0" err="1"/>
              <a:t>object</a:t>
            </a:r>
            <a:r>
              <a:rPr lang="it-IT" b="1" dirty="0"/>
              <a:t> relative </a:t>
            </a:r>
            <a:r>
              <a:rPr lang="it-IT" b="1" dirty="0" err="1"/>
              <a:t>clauses</a:t>
            </a:r>
            <a:r>
              <a:rPr lang="it-IT" dirty="0"/>
              <a:t>	</a:t>
            </a:r>
            <a:br>
              <a:rPr lang="it-IT" dirty="0"/>
            </a:br>
            <a:r>
              <a:rPr lang="it-IT" dirty="0"/>
              <a:t>Ci sono due bambine. </a:t>
            </a:r>
            <a:br>
              <a:rPr lang="it-IT" dirty="0"/>
            </a:br>
            <a:r>
              <a:rPr lang="it-IT" dirty="0"/>
              <a:t>Una corre, l'altra salta e chiama i cugini. Quale bambina salta?</a:t>
            </a:r>
            <a:br>
              <a:rPr lang="it-IT" dirty="0"/>
            </a:br>
            <a:r>
              <a:rPr lang="it-IT" sz="1600" i="1" dirty="0" err="1"/>
              <a:t>There</a:t>
            </a:r>
            <a:r>
              <a:rPr lang="it-IT" sz="1600" i="1" dirty="0"/>
              <a:t> are </a:t>
            </a:r>
            <a:r>
              <a:rPr lang="it-IT" sz="1600" i="1" dirty="0" err="1"/>
              <a:t>two</a:t>
            </a:r>
            <a:r>
              <a:rPr lang="it-IT" sz="1600" i="1" dirty="0"/>
              <a:t> </a:t>
            </a:r>
            <a:r>
              <a:rPr lang="it-IT" sz="1600" i="1" dirty="0" err="1"/>
              <a:t>children</a:t>
            </a:r>
            <a:r>
              <a:rPr lang="it-IT" sz="1600" i="1" dirty="0"/>
              <a:t>. One </a:t>
            </a:r>
            <a:r>
              <a:rPr lang="it-IT" sz="1600" i="1" dirty="0" err="1"/>
              <a:t>runs</a:t>
            </a:r>
            <a:r>
              <a:rPr lang="it-IT" sz="1600" i="1" dirty="0"/>
              <a:t>, the </a:t>
            </a:r>
            <a:r>
              <a:rPr lang="it-IT" sz="1600" i="1" dirty="0" err="1"/>
              <a:t>other</a:t>
            </a:r>
            <a:r>
              <a:rPr lang="it-IT" sz="1600" i="1" dirty="0"/>
              <a:t> </a:t>
            </a:r>
            <a:r>
              <a:rPr lang="it-IT" sz="1600" i="1" dirty="0" err="1"/>
              <a:t>jumps</a:t>
            </a:r>
            <a:r>
              <a:rPr lang="it-IT" sz="1600" i="1" dirty="0"/>
              <a:t> and calls the </a:t>
            </a:r>
            <a:r>
              <a:rPr lang="it-IT" sz="1600" i="1" dirty="0" err="1"/>
              <a:t>cousins</a:t>
            </a:r>
            <a:r>
              <a:rPr lang="it-IT" sz="1600" i="1" dirty="0"/>
              <a:t>. </a:t>
            </a:r>
            <a:br>
              <a:rPr lang="it-IT" sz="1600" i="1" dirty="0"/>
            </a:br>
            <a:r>
              <a:rPr lang="it-IT" sz="1600" i="1" dirty="0" err="1"/>
              <a:t>Which</a:t>
            </a:r>
            <a:r>
              <a:rPr lang="it-IT" sz="1600" i="1" dirty="0"/>
              <a:t> one </a:t>
            </a:r>
            <a:r>
              <a:rPr lang="it-IT" sz="1600" i="1" dirty="0" err="1"/>
              <a:t>jumps</a:t>
            </a:r>
            <a:r>
              <a:rPr lang="it-IT" sz="1600" i="1" dirty="0"/>
              <a:t>?</a:t>
            </a:r>
            <a:br>
              <a:rPr lang="it-IT" sz="1600" dirty="0"/>
            </a:br>
            <a:r>
              <a:rPr lang="it-IT" dirty="0"/>
              <a:t>Quella che chiama i cugini.	*Quella che i cugini chiamano.</a:t>
            </a:r>
            <a:br>
              <a:rPr lang="it-IT" dirty="0"/>
            </a:br>
            <a:r>
              <a:rPr lang="en-US" sz="1600" i="1" dirty="0"/>
              <a:t>The one who calls the cousins	 The one who the cousins call</a:t>
            </a:r>
            <a:br>
              <a:rPr lang="it-IT" dirty="0"/>
            </a:br>
            <a:r>
              <a:rPr lang="it-IT" dirty="0"/>
              <a:t>Ci sono due maestri. </a:t>
            </a:r>
            <a:br>
              <a:rPr lang="it-IT" dirty="0"/>
            </a:br>
            <a:r>
              <a:rPr lang="it-IT" dirty="0"/>
              <a:t>Uno insegna ed è ascoltato dagli studenti, l'altro si riposa.</a:t>
            </a:r>
            <a:br>
              <a:rPr lang="it-IT" dirty="0"/>
            </a:br>
            <a:r>
              <a:rPr lang="it-IT" dirty="0"/>
              <a:t>Quale maestro insegna?	</a:t>
            </a:r>
            <a:br>
              <a:rPr lang="it-IT" dirty="0"/>
            </a:br>
            <a:r>
              <a:rPr lang="it-IT" sz="1600" i="1" dirty="0" err="1"/>
              <a:t>There</a:t>
            </a:r>
            <a:r>
              <a:rPr lang="it-IT" sz="1600" i="1" dirty="0"/>
              <a:t> are </a:t>
            </a:r>
            <a:r>
              <a:rPr lang="it-IT" sz="1600" i="1" dirty="0" err="1"/>
              <a:t>two</a:t>
            </a:r>
            <a:r>
              <a:rPr lang="it-IT" sz="1600" i="1" dirty="0"/>
              <a:t> </a:t>
            </a:r>
            <a:r>
              <a:rPr lang="it-IT" sz="1600" i="1" dirty="0" err="1"/>
              <a:t>teachers</a:t>
            </a:r>
            <a:r>
              <a:rPr lang="it-IT" sz="1600" i="1" dirty="0"/>
              <a:t>. One </a:t>
            </a:r>
            <a:r>
              <a:rPr lang="it-IT" sz="1600" i="1" dirty="0" err="1"/>
              <a:t>teaches</a:t>
            </a:r>
            <a:r>
              <a:rPr lang="it-IT" sz="1600" i="1" dirty="0"/>
              <a:t> and </a:t>
            </a:r>
            <a:r>
              <a:rPr lang="it-IT" sz="1600" i="1" dirty="0" err="1"/>
              <a:t>he’s</a:t>
            </a:r>
            <a:r>
              <a:rPr lang="it-IT" sz="1600" i="1" dirty="0"/>
              <a:t> </a:t>
            </a:r>
            <a:r>
              <a:rPr lang="it-IT" sz="1600" i="1" dirty="0" err="1"/>
              <a:t>listened</a:t>
            </a:r>
            <a:r>
              <a:rPr lang="it-IT" sz="1600" i="1" dirty="0"/>
              <a:t> to by the </a:t>
            </a:r>
            <a:r>
              <a:rPr lang="it-IT" sz="1600" i="1" dirty="0" err="1"/>
              <a:t>students</a:t>
            </a:r>
            <a:r>
              <a:rPr lang="it-IT" sz="1600" i="1" dirty="0"/>
              <a:t>, the </a:t>
            </a:r>
            <a:r>
              <a:rPr lang="it-IT" sz="1600" i="1" dirty="0" err="1"/>
              <a:t>rests</a:t>
            </a:r>
            <a:r>
              <a:rPr lang="it-IT" sz="1600" i="1" dirty="0"/>
              <a:t>. </a:t>
            </a:r>
            <a:r>
              <a:rPr lang="it-IT" sz="1600" i="1" dirty="0" err="1"/>
              <a:t>Which</a:t>
            </a:r>
            <a:r>
              <a:rPr lang="it-IT" sz="1600" i="1" dirty="0"/>
              <a:t> one </a:t>
            </a:r>
            <a:r>
              <a:rPr lang="it-IT" sz="1600" i="1" dirty="0" err="1"/>
              <a:t>teaches</a:t>
            </a:r>
            <a:r>
              <a:rPr lang="it-IT" sz="1600" i="1" dirty="0"/>
              <a:t>?</a:t>
            </a:r>
            <a:br>
              <a:rPr lang="it-IT" sz="1600" dirty="0"/>
            </a:br>
            <a:r>
              <a:rPr lang="it-IT" dirty="0"/>
              <a:t>Quello che gli studenti ascoltano. *Quello che ascolta gli studenti.</a:t>
            </a:r>
            <a:br>
              <a:rPr lang="it-IT" dirty="0"/>
            </a:br>
            <a:r>
              <a:rPr lang="it-IT" sz="1600" i="1" dirty="0"/>
              <a:t>The one </a:t>
            </a:r>
            <a:r>
              <a:rPr lang="it-IT" sz="1600" i="1" dirty="0" err="1"/>
              <a:t>who</a:t>
            </a:r>
            <a:r>
              <a:rPr lang="it-IT" sz="1600" i="1" dirty="0"/>
              <a:t> the </a:t>
            </a:r>
            <a:r>
              <a:rPr lang="it-IT" sz="1600" i="1" dirty="0" err="1"/>
              <a:t>students</a:t>
            </a:r>
            <a:r>
              <a:rPr lang="it-IT" sz="1600" i="1" dirty="0"/>
              <a:t> </a:t>
            </a:r>
            <a:r>
              <a:rPr lang="it-IT" sz="1600" i="1" dirty="0" err="1"/>
              <a:t>listen</a:t>
            </a:r>
            <a:r>
              <a:rPr lang="it-IT" sz="1600" i="1" dirty="0"/>
              <a:t> to 	    The one </a:t>
            </a:r>
            <a:r>
              <a:rPr lang="it-IT" sz="1600" i="1" dirty="0" err="1"/>
              <a:t>who</a:t>
            </a:r>
            <a:r>
              <a:rPr lang="it-IT" sz="1600" i="1" dirty="0"/>
              <a:t> </a:t>
            </a:r>
            <a:r>
              <a:rPr lang="it-IT" sz="1600" i="1" dirty="0" err="1"/>
              <a:t>listens</a:t>
            </a:r>
            <a:r>
              <a:rPr lang="it-IT" sz="1600" i="1" dirty="0"/>
              <a:t> to the </a:t>
            </a:r>
            <a:r>
              <a:rPr lang="it-IT" sz="1600" i="1" dirty="0" err="1"/>
              <a:t>students</a:t>
            </a:r>
            <a:endParaRPr lang="it-IT" i="1" dirty="0"/>
          </a:p>
          <a:p>
            <a:pPr lvl="0"/>
            <a:endParaRPr lang="it-IT" sz="1800" dirty="0"/>
          </a:p>
          <a:p>
            <a:pPr lvl="1"/>
            <a:endParaRPr lang="it-IT" i="1" dirty="0"/>
          </a:p>
        </p:txBody>
      </p:sp>
      <p:sp>
        <p:nvSpPr>
          <p:cNvPr id="5" name="Segnaposto testo 4">
            <a:extLst>
              <a:ext uri="{FF2B5EF4-FFF2-40B4-BE49-F238E27FC236}">
                <a16:creationId xmlns:a16="http://schemas.microsoft.com/office/drawing/2014/main" id="{B171F10E-5214-467B-91D1-A311FC62BE55}"/>
              </a:ext>
            </a:extLst>
          </p:cNvPr>
          <p:cNvSpPr>
            <a:spLocks noGrp="1"/>
          </p:cNvSpPr>
          <p:nvPr>
            <p:ph type="body" sz="half" idx="2"/>
          </p:nvPr>
        </p:nvSpPr>
        <p:spPr/>
        <p:txBody>
          <a:bodyPr>
            <a:normAutofit/>
          </a:bodyPr>
          <a:lstStyle/>
          <a:p>
            <a:r>
              <a:rPr lang="it-IT" b="1" dirty="0"/>
              <a:t>D. </a:t>
            </a:r>
            <a:r>
              <a:rPr lang="it-IT" b="1" dirty="0" err="1"/>
              <a:t>Questions</a:t>
            </a:r>
            <a:endParaRPr lang="it-IT" b="1" dirty="0"/>
          </a:p>
          <a:p>
            <a:pPr algn="l"/>
            <a:r>
              <a:rPr lang="it-IT" b="1" dirty="0"/>
              <a:t>D1</a:t>
            </a:r>
            <a:r>
              <a:rPr lang="it-IT" dirty="0"/>
              <a:t>. </a:t>
            </a:r>
            <a:r>
              <a:rPr lang="it-IT" dirty="0" err="1"/>
              <a:t>Questions</a:t>
            </a:r>
            <a:r>
              <a:rPr lang="it-IT" dirty="0"/>
              <a:t> on </a:t>
            </a:r>
            <a:r>
              <a:rPr lang="it-IT" dirty="0" err="1"/>
              <a:t>modifiers</a:t>
            </a:r>
            <a:r>
              <a:rPr lang="it-IT" dirty="0"/>
              <a:t>/</a:t>
            </a:r>
            <a:r>
              <a:rPr lang="it-IT" dirty="0" err="1"/>
              <a:t>adjuncts</a:t>
            </a:r>
            <a:endParaRPr lang="it-IT" dirty="0"/>
          </a:p>
          <a:p>
            <a:pPr algn="l"/>
            <a:r>
              <a:rPr lang="it-IT" b="1" dirty="0"/>
              <a:t>D2</a:t>
            </a:r>
            <a:r>
              <a:rPr lang="it-IT" dirty="0"/>
              <a:t>. </a:t>
            </a:r>
            <a:r>
              <a:rPr lang="it-IT" dirty="0" err="1"/>
              <a:t>Questions</a:t>
            </a:r>
            <a:r>
              <a:rPr lang="it-IT" dirty="0"/>
              <a:t> on </a:t>
            </a:r>
            <a:r>
              <a:rPr lang="it-IT" dirty="0" err="1"/>
              <a:t>arguments</a:t>
            </a:r>
            <a:endParaRPr lang="it-IT" dirty="0"/>
          </a:p>
          <a:p>
            <a:pPr algn="l"/>
            <a:r>
              <a:rPr lang="it-IT" b="1" dirty="0"/>
              <a:t>D3</a:t>
            </a:r>
            <a:r>
              <a:rPr lang="it-IT" dirty="0"/>
              <a:t>. </a:t>
            </a:r>
            <a:r>
              <a:rPr lang="it-IT" dirty="0" err="1"/>
              <a:t>Polar</a:t>
            </a:r>
            <a:r>
              <a:rPr lang="it-IT" dirty="0"/>
              <a:t> </a:t>
            </a:r>
            <a:r>
              <a:rPr lang="it-IT" dirty="0" err="1"/>
              <a:t>questions</a:t>
            </a:r>
            <a:endParaRPr lang="it-IT" dirty="0"/>
          </a:p>
          <a:p>
            <a:pPr algn="l"/>
            <a:r>
              <a:rPr lang="it-IT" b="1" dirty="0"/>
              <a:t>D4</a:t>
            </a:r>
            <a:r>
              <a:rPr lang="it-IT" dirty="0"/>
              <a:t>. </a:t>
            </a:r>
            <a:r>
              <a:rPr lang="it-IT" dirty="0" err="1"/>
              <a:t>Why</a:t>
            </a:r>
            <a:r>
              <a:rPr lang="it-IT" dirty="0"/>
              <a:t> </a:t>
            </a:r>
            <a:r>
              <a:rPr lang="it-IT" dirty="0" err="1"/>
              <a:t>questions</a:t>
            </a:r>
            <a:endParaRPr lang="it-IT" dirty="0"/>
          </a:p>
          <a:p>
            <a:pPr algn="l"/>
            <a:r>
              <a:rPr lang="it-IT" b="1" dirty="0"/>
              <a:t>D5</a:t>
            </a:r>
            <a:r>
              <a:rPr lang="it-IT" dirty="0"/>
              <a:t>. </a:t>
            </a:r>
            <a:r>
              <a:rPr lang="it-IT" dirty="0" err="1"/>
              <a:t>Questions</a:t>
            </a:r>
            <a:r>
              <a:rPr lang="it-IT" dirty="0"/>
              <a:t> on </a:t>
            </a:r>
            <a:r>
              <a:rPr lang="it-IT" dirty="0" err="1"/>
              <a:t>subject</a:t>
            </a:r>
            <a:r>
              <a:rPr lang="it-IT" dirty="0"/>
              <a:t>/</a:t>
            </a:r>
            <a:r>
              <a:rPr lang="it-IT" dirty="0" err="1"/>
              <a:t>object</a:t>
            </a:r>
            <a:r>
              <a:rPr lang="it-IT" dirty="0"/>
              <a:t> </a:t>
            </a:r>
            <a:r>
              <a:rPr lang="it-IT" dirty="0" err="1"/>
              <a:t>relatives</a:t>
            </a:r>
            <a:endParaRPr lang="it-IT" b="1" dirty="0"/>
          </a:p>
          <a:p>
            <a:endParaRPr lang="en-US" b="1"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17</a:t>
            </a:fld>
            <a:endParaRPr lang="it-IT"/>
          </a:p>
        </p:txBody>
      </p:sp>
      <p:grpSp>
        <p:nvGrpSpPr>
          <p:cNvPr id="7" name="Gruppo 6">
            <a:extLst>
              <a:ext uri="{FF2B5EF4-FFF2-40B4-BE49-F238E27FC236}">
                <a16:creationId xmlns:a16="http://schemas.microsoft.com/office/drawing/2014/main" id="{356B5102-3994-34C9-B73B-4E128AACBA15}"/>
              </a:ext>
            </a:extLst>
          </p:cNvPr>
          <p:cNvGrpSpPr/>
          <p:nvPr/>
        </p:nvGrpSpPr>
        <p:grpSpPr>
          <a:xfrm>
            <a:off x="5231902" y="1520788"/>
            <a:ext cx="2844317" cy="468052"/>
            <a:chOff x="5267908" y="1016732"/>
            <a:chExt cx="2849444" cy="540060"/>
          </a:xfrm>
        </p:grpSpPr>
        <p:sp>
          <p:nvSpPr>
            <p:cNvPr id="9" name="Rettangolo con angoli arrotondati 8">
              <a:extLst>
                <a:ext uri="{FF2B5EF4-FFF2-40B4-BE49-F238E27FC236}">
                  <a16:creationId xmlns:a16="http://schemas.microsoft.com/office/drawing/2014/main" id="{73F662E0-6D06-A342-1E6C-F2E2C497EF14}"/>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29E218E6-169A-4AF4-79FB-5856BAC726EE}"/>
                </a:ext>
              </a:extLst>
            </p:cNvPr>
            <p:cNvSpPr/>
            <p:nvPr/>
          </p:nvSpPr>
          <p:spPr>
            <a:xfrm>
              <a:off x="7365014" y="1016732"/>
              <a:ext cx="752338"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9" name="Gruppo 18">
            <a:extLst>
              <a:ext uri="{FF2B5EF4-FFF2-40B4-BE49-F238E27FC236}">
                <a16:creationId xmlns:a16="http://schemas.microsoft.com/office/drawing/2014/main" id="{65DB1D45-3F3F-6A60-7C66-22FD089E23B0}"/>
              </a:ext>
            </a:extLst>
          </p:cNvPr>
          <p:cNvGrpSpPr/>
          <p:nvPr/>
        </p:nvGrpSpPr>
        <p:grpSpPr>
          <a:xfrm>
            <a:off x="5231903" y="2458028"/>
            <a:ext cx="4068450" cy="468052"/>
            <a:chOff x="5267908" y="1016732"/>
            <a:chExt cx="4075784" cy="540060"/>
          </a:xfrm>
        </p:grpSpPr>
        <p:sp>
          <p:nvSpPr>
            <p:cNvPr id="20" name="Rettangolo con angoli arrotondati 19">
              <a:extLst>
                <a:ext uri="{FF2B5EF4-FFF2-40B4-BE49-F238E27FC236}">
                  <a16:creationId xmlns:a16="http://schemas.microsoft.com/office/drawing/2014/main" id="{5174073F-A04C-959B-6783-131711554000}"/>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con angoli arrotondati 20">
              <a:extLst>
                <a:ext uri="{FF2B5EF4-FFF2-40B4-BE49-F238E27FC236}">
                  <a16:creationId xmlns:a16="http://schemas.microsoft.com/office/drawing/2014/main" id="{DBBA6AB1-B214-E360-C213-6E350BD254AE}"/>
                </a:ext>
              </a:extLst>
            </p:cNvPr>
            <p:cNvSpPr/>
            <p:nvPr/>
          </p:nvSpPr>
          <p:spPr>
            <a:xfrm>
              <a:off x="7365013" y="1016732"/>
              <a:ext cx="1978679"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2" name="Gruppo 21">
            <a:extLst>
              <a:ext uri="{FF2B5EF4-FFF2-40B4-BE49-F238E27FC236}">
                <a16:creationId xmlns:a16="http://schemas.microsoft.com/office/drawing/2014/main" id="{5EC47C7B-7A5E-5FEB-C7F6-F86409FCD6A8}"/>
              </a:ext>
            </a:extLst>
          </p:cNvPr>
          <p:cNvGrpSpPr/>
          <p:nvPr/>
        </p:nvGrpSpPr>
        <p:grpSpPr>
          <a:xfrm>
            <a:off x="5222910" y="4185084"/>
            <a:ext cx="6129674" cy="468052"/>
            <a:chOff x="5267908" y="1016732"/>
            <a:chExt cx="4075784" cy="540060"/>
          </a:xfrm>
        </p:grpSpPr>
        <p:sp>
          <p:nvSpPr>
            <p:cNvPr id="23" name="Rettangolo con angoli arrotondati 22">
              <a:extLst>
                <a:ext uri="{FF2B5EF4-FFF2-40B4-BE49-F238E27FC236}">
                  <a16:creationId xmlns:a16="http://schemas.microsoft.com/office/drawing/2014/main" id="{2B45D38C-0A58-0752-818A-105E6FBA66EB}"/>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con angoli arrotondati 23">
              <a:extLst>
                <a:ext uri="{FF2B5EF4-FFF2-40B4-BE49-F238E27FC236}">
                  <a16:creationId xmlns:a16="http://schemas.microsoft.com/office/drawing/2014/main" id="{A19EE414-FBB3-989C-830A-F8ADC9500D37}"/>
                </a:ext>
              </a:extLst>
            </p:cNvPr>
            <p:cNvSpPr/>
            <p:nvPr/>
          </p:nvSpPr>
          <p:spPr>
            <a:xfrm>
              <a:off x="7365013" y="1016732"/>
              <a:ext cx="1978679"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5" name="Gruppo 24">
            <a:extLst>
              <a:ext uri="{FF2B5EF4-FFF2-40B4-BE49-F238E27FC236}">
                <a16:creationId xmlns:a16="http://schemas.microsoft.com/office/drawing/2014/main" id="{0FC2B0E1-3E2C-BF36-948E-D7111EF1B314}"/>
              </a:ext>
            </a:extLst>
          </p:cNvPr>
          <p:cNvGrpSpPr/>
          <p:nvPr/>
        </p:nvGrpSpPr>
        <p:grpSpPr>
          <a:xfrm>
            <a:off x="5231678" y="5892454"/>
            <a:ext cx="6372933" cy="468052"/>
            <a:chOff x="5267908" y="1016732"/>
            <a:chExt cx="3731824" cy="540060"/>
          </a:xfrm>
        </p:grpSpPr>
        <p:sp>
          <p:nvSpPr>
            <p:cNvPr id="26" name="Rettangolo con angoli arrotondati 25">
              <a:extLst>
                <a:ext uri="{FF2B5EF4-FFF2-40B4-BE49-F238E27FC236}">
                  <a16:creationId xmlns:a16="http://schemas.microsoft.com/office/drawing/2014/main" id="{9FEDB22B-A60E-5EFD-929C-75CC7BD4274B}"/>
                </a:ext>
              </a:extLst>
            </p:cNvPr>
            <p:cNvSpPr/>
            <p:nvPr/>
          </p:nvSpPr>
          <p:spPr>
            <a:xfrm>
              <a:off x="5267908" y="1016732"/>
              <a:ext cx="1908212" cy="54006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con angoli arrotondati 26">
              <a:extLst>
                <a:ext uri="{FF2B5EF4-FFF2-40B4-BE49-F238E27FC236}">
                  <a16:creationId xmlns:a16="http://schemas.microsoft.com/office/drawing/2014/main" id="{58314872-CE4F-C675-5E64-3D8AEAE86868}"/>
                </a:ext>
              </a:extLst>
            </p:cNvPr>
            <p:cNvSpPr/>
            <p:nvPr/>
          </p:nvSpPr>
          <p:spPr>
            <a:xfrm>
              <a:off x="7207678" y="1016732"/>
              <a:ext cx="1792054" cy="54006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custDataLst>
      <p:tags r:id="rId1"/>
    </p:custDataLst>
    <p:extLst>
      <p:ext uri="{BB962C8B-B14F-4D97-AF65-F5344CB8AC3E}">
        <p14:creationId xmlns:p14="http://schemas.microsoft.com/office/powerpoint/2010/main" val="19707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Decision Tree in the dynamic modality</a:t>
            </a:r>
            <a:endParaRPr lang="it-IT" dirty="0"/>
          </a:p>
        </p:txBody>
      </p:sp>
      <p:graphicFrame>
        <p:nvGraphicFramePr>
          <p:cNvPr id="7" name="Segnaposto contenuto 6">
            <a:extLst>
              <a:ext uri="{FF2B5EF4-FFF2-40B4-BE49-F238E27FC236}">
                <a16:creationId xmlns:a16="http://schemas.microsoft.com/office/drawing/2014/main" id="{91D1EEC0-DD15-408C-9020-C47F9A575FC1}"/>
              </a:ext>
            </a:extLst>
          </p:cNvPr>
          <p:cNvGraphicFramePr>
            <a:graphicFrameLocks noGrp="1"/>
          </p:cNvGraphicFramePr>
          <p:nvPr>
            <p:ph idx="1"/>
            <p:extLst>
              <p:ext uri="{D42A27DB-BD31-4B8C-83A1-F6EECF244321}">
                <p14:modId xmlns:p14="http://schemas.microsoft.com/office/powerpoint/2010/main" val="1088824284"/>
              </p:ext>
            </p:extLst>
          </p:nvPr>
        </p:nvGraphicFramePr>
        <p:xfrm>
          <a:off x="1235460" y="2132856"/>
          <a:ext cx="10058400" cy="4022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a:xfrm>
            <a:off x="1097280" y="6459785"/>
            <a:ext cx="3054504" cy="365125"/>
          </a:xfrm>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18</a:t>
            </a:fld>
            <a:endParaRPr lang="it-IT"/>
          </a:p>
        </p:txBody>
      </p:sp>
      <p:sp>
        <p:nvSpPr>
          <p:cNvPr id="9" name="CasellaDiTesto 8">
            <a:extLst>
              <a:ext uri="{FF2B5EF4-FFF2-40B4-BE49-F238E27FC236}">
                <a16:creationId xmlns:a16="http://schemas.microsoft.com/office/drawing/2014/main" id="{65EE1274-BE90-44C1-8C98-8CDE5EEFDD6F}"/>
              </a:ext>
            </a:extLst>
          </p:cNvPr>
          <p:cNvSpPr txBox="1"/>
          <p:nvPr/>
        </p:nvSpPr>
        <p:spPr>
          <a:xfrm>
            <a:off x="2922129" y="2933377"/>
            <a:ext cx="453970" cy="307777"/>
          </a:xfrm>
          <a:prstGeom prst="rect">
            <a:avLst/>
          </a:prstGeom>
          <a:noFill/>
        </p:spPr>
        <p:txBody>
          <a:bodyPr wrap="none" rtlCol="0">
            <a:spAutoFit/>
          </a:bodyPr>
          <a:lstStyle/>
          <a:p>
            <a:r>
              <a:rPr lang="it-IT" sz="1400" dirty="0" err="1">
                <a:solidFill>
                  <a:schemeClr val="accent6"/>
                </a:solidFill>
              </a:rPr>
              <a:t>fail</a:t>
            </a:r>
            <a:endParaRPr lang="en-US" sz="1400" dirty="0">
              <a:solidFill>
                <a:schemeClr val="accent6"/>
              </a:solidFill>
            </a:endParaRPr>
          </a:p>
        </p:txBody>
      </p:sp>
      <p:sp>
        <p:nvSpPr>
          <p:cNvPr id="12" name="CasellaDiTesto 11">
            <a:extLst>
              <a:ext uri="{FF2B5EF4-FFF2-40B4-BE49-F238E27FC236}">
                <a16:creationId xmlns:a16="http://schemas.microsoft.com/office/drawing/2014/main" id="{C9632878-4C53-45C7-A107-0BA079F74FE9}"/>
              </a:ext>
            </a:extLst>
          </p:cNvPr>
          <p:cNvSpPr txBox="1"/>
          <p:nvPr/>
        </p:nvSpPr>
        <p:spPr>
          <a:xfrm>
            <a:off x="2854001" y="4291657"/>
            <a:ext cx="590226" cy="307777"/>
          </a:xfrm>
          <a:prstGeom prst="rect">
            <a:avLst/>
          </a:prstGeom>
          <a:noFill/>
        </p:spPr>
        <p:txBody>
          <a:bodyPr wrap="none" rtlCol="0">
            <a:spAutoFit/>
          </a:bodyPr>
          <a:lstStyle/>
          <a:p>
            <a:r>
              <a:rPr lang="it-IT" sz="1400" dirty="0">
                <a:solidFill>
                  <a:schemeClr val="accent1">
                    <a:lumMod val="60000"/>
                    <a:lumOff val="40000"/>
                  </a:schemeClr>
                </a:solidFill>
              </a:rPr>
              <a:t>pass</a:t>
            </a:r>
            <a:endParaRPr lang="en-US" sz="1400" dirty="0">
              <a:solidFill>
                <a:schemeClr val="accent1">
                  <a:lumMod val="60000"/>
                  <a:lumOff val="40000"/>
                </a:schemeClr>
              </a:solidFill>
            </a:endParaRPr>
          </a:p>
        </p:txBody>
      </p:sp>
      <p:sp>
        <p:nvSpPr>
          <p:cNvPr id="17" name="CasellaDiTesto 16">
            <a:extLst>
              <a:ext uri="{FF2B5EF4-FFF2-40B4-BE49-F238E27FC236}">
                <a16:creationId xmlns:a16="http://schemas.microsoft.com/office/drawing/2014/main" id="{8645205C-36E2-4A29-BE27-B1A5AC7F81FC}"/>
              </a:ext>
            </a:extLst>
          </p:cNvPr>
          <p:cNvSpPr txBox="1"/>
          <p:nvPr/>
        </p:nvSpPr>
        <p:spPr>
          <a:xfrm>
            <a:off x="5046365" y="2306973"/>
            <a:ext cx="453970" cy="307777"/>
          </a:xfrm>
          <a:prstGeom prst="rect">
            <a:avLst/>
          </a:prstGeom>
          <a:noFill/>
        </p:spPr>
        <p:txBody>
          <a:bodyPr wrap="none" rtlCol="0">
            <a:spAutoFit/>
          </a:bodyPr>
          <a:lstStyle/>
          <a:p>
            <a:r>
              <a:rPr lang="it-IT" sz="1400" dirty="0" err="1">
                <a:solidFill>
                  <a:schemeClr val="accent6"/>
                </a:solidFill>
              </a:rPr>
              <a:t>fail</a:t>
            </a:r>
            <a:endParaRPr lang="en-US" sz="1400" dirty="0">
              <a:solidFill>
                <a:schemeClr val="accent6"/>
              </a:solidFill>
            </a:endParaRPr>
          </a:p>
        </p:txBody>
      </p:sp>
      <p:sp>
        <p:nvSpPr>
          <p:cNvPr id="18" name="CasellaDiTesto 17">
            <a:extLst>
              <a:ext uri="{FF2B5EF4-FFF2-40B4-BE49-F238E27FC236}">
                <a16:creationId xmlns:a16="http://schemas.microsoft.com/office/drawing/2014/main" id="{28E926CD-AC77-4CFD-B7DB-F13CF5B35E79}"/>
              </a:ext>
            </a:extLst>
          </p:cNvPr>
          <p:cNvSpPr txBox="1"/>
          <p:nvPr/>
        </p:nvSpPr>
        <p:spPr>
          <a:xfrm>
            <a:off x="5035378" y="3915961"/>
            <a:ext cx="453970" cy="307777"/>
          </a:xfrm>
          <a:prstGeom prst="rect">
            <a:avLst/>
          </a:prstGeom>
          <a:noFill/>
        </p:spPr>
        <p:txBody>
          <a:bodyPr wrap="none" rtlCol="0">
            <a:spAutoFit/>
          </a:bodyPr>
          <a:lstStyle/>
          <a:p>
            <a:r>
              <a:rPr lang="it-IT" sz="1400" dirty="0" err="1">
                <a:solidFill>
                  <a:schemeClr val="accent6"/>
                </a:solidFill>
              </a:rPr>
              <a:t>fail</a:t>
            </a:r>
            <a:endParaRPr lang="en-US" sz="1400" dirty="0">
              <a:solidFill>
                <a:schemeClr val="accent6"/>
              </a:solidFill>
            </a:endParaRPr>
          </a:p>
        </p:txBody>
      </p:sp>
      <p:sp>
        <p:nvSpPr>
          <p:cNvPr id="19" name="CasellaDiTesto 18">
            <a:extLst>
              <a:ext uri="{FF2B5EF4-FFF2-40B4-BE49-F238E27FC236}">
                <a16:creationId xmlns:a16="http://schemas.microsoft.com/office/drawing/2014/main" id="{BF2BB78B-799C-4119-AC68-89227FFD291C}"/>
              </a:ext>
            </a:extLst>
          </p:cNvPr>
          <p:cNvSpPr txBox="1"/>
          <p:nvPr/>
        </p:nvSpPr>
        <p:spPr>
          <a:xfrm>
            <a:off x="7062589" y="4327661"/>
            <a:ext cx="453970" cy="307777"/>
          </a:xfrm>
          <a:prstGeom prst="rect">
            <a:avLst/>
          </a:prstGeom>
          <a:noFill/>
        </p:spPr>
        <p:txBody>
          <a:bodyPr wrap="none" rtlCol="0">
            <a:spAutoFit/>
          </a:bodyPr>
          <a:lstStyle/>
          <a:p>
            <a:r>
              <a:rPr lang="it-IT" sz="1400" dirty="0" err="1">
                <a:solidFill>
                  <a:schemeClr val="accent6"/>
                </a:solidFill>
              </a:rPr>
              <a:t>fail</a:t>
            </a:r>
            <a:endParaRPr lang="en-US" sz="1400" dirty="0">
              <a:solidFill>
                <a:schemeClr val="accent6"/>
              </a:solidFill>
            </a:endParaRPr>
          </a:p>
        </p:txBody>
      </p:sp>
      <p:sp>
        <p:nvSpPr>
          <p:cNvPr id="20" name="CasellaDiTesto 19">
            <a:extLst>
              <a:ext uri="{FF2B5EF4-FFF2-40B4-BE49-F238E27FC236}">
                <a16:creationId xmlns:a16="http://schemas.microsoft.com/office/drawing/2014/main" id="{CE4CA967-2729-4A60-AAE9-AB14B68CB892}"/>
              </a:ext>
            </a:extLst>
          </p:cNvPr>
          <p:cNvSpPr txBox="1"/>
          <p:nvPr/>
        </p:nvSpPr>
        <p:spPr>
          <a:xfrm>
            <a:off x="9078813" y="4723705"/>
            <a:ext cx="453970" cy="307777"/>
          </a:xfrm>
          <a:prstGeom prst="rect">
            <a:avLst/>
          </a:prstGeom>
          <a:noFill/>
        </p:spPr>
        <p:txBody>
          <a:bodyPr wrap="none" rtlCol="0">
            <a:spAutoFit/>
          </a:bodyPr>
          <a:lstStyle/>
          <a:p>
            <a:r>
              <a:rPr lang="it-IT" sz="1400" dirty="0" err="1">
                <a:solidFill>
                  <a:schemeClr val="accent6"/>
                </a:solidFill>
              </a:rPr>
              <a:t>fail</a:t>
            </a:r>
            <a:endParaRPr lang="en-US" sz="1400" dirty="0">
              <a:solidFill>
                <a:schemeClr val="accent6"/>
              </a:solidFill>
            </a:endParaRPr>
          </a:p>
        </p:txBody>
      </p:sp>
      <p:sp>
        <p:nvSpPr>
          <p:cNvPr id="21" name="CasellaDiTesto 20">
            <a:extLst>
              <a:ext uri="{FF2B5EF4-FFF2-40B4-BE49-F238E27FC236}">
                <a16:creationId xmlns:a16="http://schemas.microsoft.com/office/drawing/2014/main" id="{401751C8-5323-4E86-8FA5-292DD9473E35}"/>
              </a:ext>
            </a:extLst>
          </p:cNvPr>
          <p:cNvSpPr txBox="1"/>
          <p:nvPr/>
        </p:nvSpPr>
        <p:spPr>
          <a:xfrm>
            <a:off x="4910109" y="4798885"/>
            <a:ext cx="590226" cy="307777"/>
          </a:xfrm>
          <a:prstGeom prst="rect">
            <a:avLst/>
          </a:prstGeom>
          <a:noFill/>
        </p:spPr>
        <p:txBody>
          <a:bodyPr wrap="none" rtlCol="0">
            <a:spAutoFit/>
          </a:bodyPr>
          <a:lstStyle/>
          <a:p>
            <a:r>
              <a:rPr lang="it-IT" sz="1400" dirty="0">
                <a:solidFill>
                  <a:schemeClr val="accent1">
                    <a:lumMod val="60000"/>
                    <a:lumOff val="40000"/>
                  </a:schemeClr>
                </a:solidFill>
              </a:rPr>
              <a:t>pass</a:t>
            </a:r>
            <a:endParaRPr lang="en-US" sz="1400" dirty="0">
              <a:solidFill>
                <a:schemeClr val="accent1">
                  <a:lumMod val="60000"/>
                  <a:lumOff val="40000"/>
                </a:schemeClr>
              </a:solidFill>
            </a:endParaRPr>
          </a:p>
        </p:txBody>
      </p:sp>
      <p:sp>
        <p:nvSpPr>
          <p:cNvPr id="22" name="CasellaDiTesto 21">
            <a:extLst>
              <a:ext uri="{FF2B5EF4-FFF2-40B4-BE49-F238E27FC236}">
                <a16:creationId xmlns:a16="http://schemas.microsoft.com/office/drawing/2014/main" id="{A2B46AAE-6F6D-4623-9EC6-F2087E8A0331}"/>
              </a:ext>
            </a:extLst>
          </p:cNvPr>
          <p:cNvSpPr txBox="1"/>
          <p:nvPr/>
        </p:nvSpPr>
        <p:spPr>
          <a:xfrm>
            <a:off x="4910109" y="3166722"/>
            <a:ext cx="590226" cy="307777"/>
          </a:xfrm>
          <a:prstGeom prst="rect">
            <a:avLst/>
          </a:prstGeom>
          <a:noFill/>
        </p:spPr>
        <p:txBody>
          <a:bodyPr wrap="none" rtlCol="0">
            <a:spAutoFit/>
          </a:bodyPr>
          <a:lstStyle/>
          <a:p>
            <a:r>
              <a:rPr lang="it-IT" sz="1400" dirty="0">
                <a:solidFill>
                  <a:schemeClr val="accent1">
                    <a:lumMod val="60000"/>
                    <a:lumOff val="40000"/>
                  </a:schemeClr>
                </a:solidFill>
              </a:rPr>
              <a:t>pass</a:t>
            </a:r>
            <a:endParaRPr lang="en-US" sz="1400" dirty="0">
              <a:solidFill>
                <a:schemeClr val="accent1">
                  <a:lumMod val="60000"/>
                  <a:lumOff val="40000"/>
                </a:schemeClr>
              </a:solidFill>
            </a:endParaRPr>
          </a:p>
        </p:txBody>
      </p:sp>
      <p:sp>
        <p:nvSpPr>
          <p:cNvPr id="23" name="CasellaDiTesto 22">
            <a:extLst>
              <a:ext uri="{FF2B5EF4-FFF2-40B4-BE49-F238E27FC236}">
                <a16:creationId xmlns:a16="http://schemas.microsoft.com/office/drawing/2014/main" id="{59E8F0F5-876A-4B8F-A9E4-89BA82CF534D}"/>
              </a:ext>
            </a:extLst>
          </p:cNvPr>
          <p:cNvSpPr txBox="1"/>
          <p:nvPr/>
        </p:nvSpPr>
        <p:spPr>
          <a:xfrm>
            <a:off x="6968830" y="3299804"/>
            <a:ext cx="590226" cy="307777"/>
          </a:xfrm>
          <a:prstGeom prst="rect">
            <a:avLst/>
          </a:prstGeom>
          <a:noFill/>
        </p:spPr>
        <p:txBody>
          <a:bodyPr wrap="none" rtlCol="0">
            <a:spAutoFit/>
          </a:bodyPr>
          <a:lstStyle/>
          <a:p>
            <a:r>
              <a:rPr lang="it-IT" sz="1400" dirty="0">
                <a:solidFill>
                  <a:schemeClr val="accent1">
                    <a:lumMod val="60000"/>
                    <a:lumOff val="40000"/>
                  </a:schemeClr>
                </a:solidFill>
              </a:rPr>
              <a:t>pass</a:t>
            </a:r>
            <a:endParaRPr lang="en-US" sz="1400" dirty="0">
              <a:solidFill>
                <a:schemeClr val="accent1">
                  <a:lumMod val="60000"/>
                  <a:lumOff val="40000"/>
                </a:schemeClr>
              </a:solidFill>
            </a:endParaRPr>
          </a:p>
        </p:txBody>
      </p:sp>
      <p:sp>
        <p:nvSpPr>
          <p:cNvPr id="24" name="CasellaDiTesto 23">
            <a:extLst>
              <a:ext uri="{FF2B5EF4-FFF2-40B4-BE49-F238E27FC236}">
                <a16:creationId xmlns:a16="http://schemas.microsoft.com/office/drawing/2014/main" id="{6FCB30BA-26B5-4F3B-8706-0EDB25A431C2}"/>
              </a:ext>
            </a:extLst>
          </p:cNvPr>
          <p:cNvSpPr txBox="1"/>
          <p:nvPr/>
        </p:nvSpPr>
        <p:spPr>
          <a:xfrm>
            <a:off x="6968796" y="5341928"/>
            <a:ext cx="590226" cy="307777"/>
          </a:xfrm>
          <a:prstGeom prst="rect">
            <a:avLst/>
          </a:prstGeom>
          <a:noFill/>
        </p:spPr>
        <p:txBody>
          <a:bodyPr wrap="none" rtlCol="0">
            <a:spAutoFit/>
          </a:bodyPr>
          <a:lstStyle/>
          <a:p>
            <a:r>
              <a:rPr lang="it-IT" sz="1400" dirty="0">
                <a:solidFill>
                  <a:schemeClr val="accent1">
                    <a:lumMod val="60000"/>
                    <a:lumOff val="40000"/>
                  </a:schemeClr>
                </a:solidFill>
              </a:rPr>
              <a:t>pass</a:t>
            </a:r>
            <a:endParaRPr lang="en-US" sz="1400" dirty="0">
              <a:solidFill>
                <a:schemeClr val="accent1">
                  <a:lumMod val="60000"/>
                  <a:lumOff val="40000"/>
                </a:schemeClr>
              </a:solidFill>
            </a:endParaRPr>
          </a:p>
        </p:txBody>
      </p:sp>
      <p:sp>
        <p:nvSpPr>
          <p:cNvPr id="25" name="CasellaDiTesto 24">
            <a:extLst>
              <a:ext uri="{FF2B5EF4-FFF2-40B4-BE49-F238E27FC236}">
                <a16:creationId xmlns:a16="http://schemas.microsoft.com/office/drawing/2014/main" id="{76F2934D-2554-439E-912E-0E535BAFAA21}"/>
              </a:ext>
            </a:extLst>
          </p:cNvPr>
          <p:cNvSpPr txBox="1"/>
          <p:nvPr/>
        </p:nvSpPr>
        <p:spPr>
          <a:xfrm>
            <a:off x="8942557" y="5731817"/>
            <a:ext cx="590226" cy="307777"/>
          </a:xfrm>
          <a:prstGeom prst="rect">
            <a:avLst/>
          </a:prstGeom>
          <a:noFill/>
        </p:spPr>
        <p:txBody>
          <a:bodyPr wrap="none" rtlCol="0">
            <a:spAutoFit/>
          </a:bodyPr>
          <a:lstStyle/>
          <a:p>
            <a:r>
              <a:rPr lang="it-IT" sz="1400" dirty="0">
                <a:solidFill>
                  <a:schemeClr val="accent1">
                    <a:lumMod val="60000"/>
                    <a:lumOff val="40000"/>
                  </a:schemeClr>
                </a:solidFill>
              </a:rPr>
              <a:t>pass</a:t>
            </a:r>
            <a:endParaRPr lang="en-US" sz="1400" dirty="0">
              <a:solidFill>
                <a:schemeClr val="accent1">
                  <a:lumMod val="60000"/>
                  <a:lumOff val="40000"/>
                </a:schemeClr>
              </a:solidFill>
            </a:endParaRPr>
          </a:p>
        </p:txBody>
      </p:sp>
      <p:sp>
        <p:nvSpPr>
          <p:cNvPr id="26" name="Ovale 25">
            <a:extLst>
              <a:ext uri="{FF2B5EF4-FFF2-40B4-BE49-F238E27FC236}">
                <a16:creationId xmlns:a16="http://schemas.microsoft.com/office/drawing/2014/main" id="{44931F6E-3123-4F27-9842-B192C2EFB433}"/>
              </a:ext>
            </a:extLst>
          </p:cNvPr>
          <p:cNvSpPr/>
          <p:nvPr/>
        </p:nvSpPr>
        <p:spPr>
          <a:xfrm>
            <a:off x="1392017" y="3899702"/>
            <a:ext cx="324036" cy="324036"/>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27" name="Ovale 26">
            <a:extLst>
              <a:ext uri="{FF2B5EF4-FFF2-40B4-BE49-F238E27FC236}">
                <a16:creationId xmlns:a16="http://schemas.microsoft.com/office/drawing/2014/main" id="{B84C334E-306C-46A8-B199-960285832961}"/>
              </a:ext>
            </a:extLst>
          </p:cNvPr>
          <p:cNvSpPr/>
          <p:nvPr/>
        </p:nvSpPr>
        <p:spPr>
          <a:xfrm>
            <a:off x="3435876" y="4728167"/>
            <a:ext cx="324036" cy="324036"/>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4</a:t>
            </a:r>
            <a:endParaRPr lang="en-US" sz="2000" dirty="0"/>
          </a:p>
        </p:txBody>
      </p:sp>
      <p:sp>
        <p:nvSpPr>
          <p:cNvPr id="28" name="Ovale 27">
            <a:extLst>
              <a:ext uri="{FF2B5EF4-FFF2-40B4-BE49-F238E27FC236}">
                <a16:creationId xmlns:a16="http://schemas.microsoft.com/office/drawing/2014/main" id="{8825B998-CAC5-48C5-AEF2-58C8C9D68A00}"/>
              </a:ext>
            </a:extLst>
          </p:cNvPr>
          <p:cNvSpPr/>
          <p:nvPr/>
        </p:nvSpPr>
        <p:spPr>
          <a:xfrm>
            <a:off x="3435876" y="3080336"/>
            <a:ext cx="324036" cy="324036"/>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2</a:t>
            </a:r>
            <a:endParaRPr lang="en-US" sz="2000" dirty="0"/>
          </a:p>
        </p:txBody>
      </p:sp>
      <p:sp>
        <p:nvSpPr>
          <p:cNvPr id="29" name="Ovale 28">
            <a:extLst>
              <a:ext uri="{FF2B5EF4-FFF2-40B4-BE49-F238E27FC236}">
                <a16:creationId xmlns:a16="http://schemas.microsoft.com/office/drawing/2014/main" id="{A80697D4-3820-4B16-A75E-336B52C5E3C6}"/>
              </a:ext>
            </a:extLst>
          </p:cNvPr>
          <p:cNvSpPr/>
          <p:nvPr/>
        </p:nvSpPr>
        <p:spPr>
          <a:xfrm>
            <a:off x="5411924" y="2619825"/>
            <a:ext cx="324036" cy="324036"/>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1</a:t>
            </a:r>
            <a:endParaRPr lang="en-US" sz="2000" dirty="0"/>
          </a:p>
        </p:txBody>
      </p:sp>
      <p:sp>
        <p:nvSpPr>
          <p:cNvPr id="30" name="Ovale 29">
            <a:extLst>
              <a:ext uri="{FF2B5EF4-FFF2-40B4-BE49-F238E27FC236}">
                <a16:creationId xmlns:a16="http://schemas.microsoft.com/office/drawing/2014/main" id="{95EB9053-AD2B-4A9B-A5A9-8373248FC167}"/>
              </a:ext>
            </a:extLst>
          </p:cNvPr>
          <p:cNvSpPr/>
          <p:nvPr/>
        </p:nvSpPr>
        <p:spPr>
          <a:xfrm>
            <a:off x="5411924" y="3430830"/>
            <a:ext cx="324036" cy="324036"/>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5</a:t>
            </a:r>
            <a:endParaRPr lang="en-US" sz="2000" dirty="0"/>
          </a:p>
        </p:txBody>
      </p:sp>
      <p:sp>
        <p:nvSpPr>
          <p:cNvPr id="31" name="Ovale 30">
            <a:extLst>
              <a:ext uri="{FF2B5EF4-FFF2-40B4-BE49-F238E27FC236}">
                <a16:creationId xmlns:a16="http://schemas.microsoft.com/office/drawing/2014/main" id="{0A80CFD2-E798-4887-8BBC-9AFB4F2DF58C}"/>
              </a:ext>
            </a:extLst>
          </p:cNvPr>
          <p:cNvSpPr/>
          <p:nvPr/>
        </p:nvSpPr>
        <p:spPr>
          <a:xfrm>
            <a:off x="7505369" y="3453692"/>
            <a:ext cx="324036" cy="324036"/>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7</a:t>
            </a:r>
            <a:endParaRPr lang="en-US" sz="2000" dirty="0"/>
          </a:p>
        </p:txBody>
      </p:sp>
      <p:sp>
        <p:nvSpPr>
          <p:cNvPr id="32" name="Ovale 31">
            <a:extLst>
              <a:ext uri="{FF2B5EF4-FFF2-40B4-BE49-F238E27FC236}">
                <a16:creationId xmlns:a16="http://schemas.microsoft.com/office/drawing/2014/main" id="{6D3EBF32-95EF-43AD-99F7-5F352F014BB4}"/>
              </a:ext>
            </a:extLst>
          </p:cNvPr>
          <p:cNvSpPr/>
          <p:nvPr/>
        </p:nvSpPr>
        <p:spPr>
          <a:xfrm>
            <a:off x="5411924" y="4255601"/>
            <a:ext cx="324036" cy="324036"/>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3</a:t>
            </a:r>
            <a:endParaRPr lang="en-US" sz="2000" dirty="0"/>
          </a:p>
        </p:txBody>
      </p:sp>
      <p:sp>
        <p:nvSpPr>
          <p:cNvPr id="33" name="Ovale 32">
            <a:extLst>
              <a:ext uri="{FF2B5EF4-FFF2-40B4-BE49-F238E27FC236}">
                <a16:creationId xmlns:a16="http://schemas.microsoft.com/office/drawing/2014/main" id="{2C2DA412-D905-4B2E-B2F8-53FEFCC01B8B}"/>
              </a:ext>
            </a:extLst>
          </p:cNvPr>
          <p:cNvSpPr/>
          <p:nvPr/>
        </p:nvSpPr>
        <p:spPr>
          <a:xfrm>
            <a:off x="5411924" y="5081669"/>
            <a:ext cx="324036" cy="324036"/>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6</a:t>
            </a:r>
            <a:endParaRPr lang="en-US" sz="2000" dirty="0"/>
          </a:p>
        </p:txBody>
      </p:sp>
      <p:sp>
        <p:nvSpPr>
          <p:cNvPr id="34" name="Ovale 33">
            <a:extLst>
              <a:ext uri="{FF2B5EF4-FFF2-40B4-BE49-F238E27FC236}">
                <a16:creationId xmlns:a16="http://schemas.microsoft.com/office/drawing/2014/main" id="{BF5DEA72-B703-4B1B-9EA4-E26777963CF0}"/>
              </a:ext>
            </a:extLst>
          </p:cNvPr>
          <p:cNvSpPr/>
          <p:nvPr/>
        </p:nvSpPr>
        <p:spPr>
          <a:xfrm>
            <a:off x="7499148" y="5514398"/>
            <a:ext cx="324036" cy="324036"/>
          </a:xfrm>
          <a:prstGeom prst="ellipse">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9</a:t>
            </a:r>
            <a:endParaRPr lang="en-US" sz="2000" dirty="0"/>
          </a:p>
        </p:txBody>
      </p:sp>
      <p:sp>
        <p:nvSpPr>
          <p:cNvPr id="35" name="Ovale 34">
            <a:extLst>
              <a:ext uri="{FF2B5EF4-FFF2-40B4-BE49-F238E27FC236}">
                <a16:creationId xmlns:a16="http://schemas.microsoft.com/office/drawing/2014/main" id="{DE5A76D6-0D53-4CE4-AD9C-795DB891D2CA}"/>
              </a:ext>
            </a:extLst>
          </p:cNvPr>
          <p:cNvSpPr/>
          <p:nvPr/>
        </p:nvSpPr>
        <p:spPr>
          <a:xfrm>
            <a:off x="7499148" y="4664647"/>
            <a:ext cx="324036" cy="324036"/>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6</a:t>
            </a:r>
            <a:endParaRPr lang="en-US" sz="2000" dirty="0"/>
          </a:p>
        </p:txBody>
      </p:sp>
      <p:sp>
        <p:nvSpPr>
          <p:cNvPr id="36" name="Ovale 35">
            <a:extLst>
              <a:ext uri="{FF2B5EF4-FFF2-40B4-BE49-F238E27FC236}">
                <a16:creationId xmlns:a16="http://schemas.microsoft.com/office/drawing/2014/main" id="{A9D27214-B449-425D-AA2C-3ED763C4465A}"/>
              </a:ext>
            </a:extLst>
          </p:cNvPr>
          <p:cNvSpPr/>
          <p:nvPr/>
        </p:nvSpPr>
        <p:spPr>
          <a:xfrm>
            <a:off x="9486825" y="5057613"/>
            <a:ext cx="324036" cy="324036"/>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8</a:t>
            </a:r>
            <a:endParaRPr lang="en-US" sz="2000" dirty="0"/>
          </a:p>
        </p:txBody>
      </p:sp>
      <p:sp>
        <p:nvSpPr>
          <p:cNvPr id="37" name="Ovale 36">
            <a:extLst>
              <a:ext uri="{FF2B5EF4-FFF2-40B4-BE49-F238E27FC236}">
                <a16:creationId xmlns:a16="http://schemas.microsoft.com/office/drawing/2014/main" id="{75E9AFBD-2060-477B-9565-E4BF46D34E01}"/>
              </a:ext>
            </a:extLst>
          </p:cNvPr>
          <p:cNvSpPr/>
          <p:nvPr/>
        </p:nvSpPr>
        <p:spPr>
          <a:xfrm>
            <a:off x="9493876" y="5935570"/>
            <a:ext cx="324036" cy="324036"/>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1600" dirty="0"/>
              <a:t>10</a:t>
            </a:r>
            <a:endParaRPr lang="en-US" sz="1600" dirty="0"/>
          </a:p>
        </p:txBody>
      </p:sp>
      <p:sp>
        <p:nvSpPr>
          <p:cNvPr id="41" name="Fumetto: rettangolo 40">
            <a:extLst>
              <a:ext uri="{FF2B5EF4-FFF2-40B4-BE49-F238E27FC236}">
                <a16:creationId xmlns:a16="http://schemas.microsoft.com/office/drawing/2014/main" id="{447EFE84-9ECA-400B-BE04-6CDF45EA5E67}"/>
              </a:ext>
            </a:extLst>
          </p:cNvPr>
          <p:cNvSpPr/>
          <p:nvPr/>
        </p:nvSpPr>
        <p:spPr>
          <a:xfrm>
            <a:off x="777952" y="4458577"/>
            <a:ext cx="1512168" cy="612648"/>
          </a:xfrm>
          <a:prstGeom prst="wedgeRectCallout">
            <a:avLst>
              <a:gd name="adj1" fmla="val 5229"/>
              <a:gd name="adj2" fmla="val -85131"/>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Estimated complexity</a:t>
            </a:r>
          </a:p>
        </p:txBody>
      </p:sp>
      <p:sp>
        <p:nvSpPr>
          <p:cNvPr id="42" name="Fumetto: rettangolo 41">
            <a:extLst>
              <a:ext uri="{FF2B5EF4-FFF2-40B4-BE49-F238E27FC236}">
                <a16:creationId xmlns:a16="http://schemas.microsoft.com/office/drawing/2014/main" id="{A2971654-0223-4E55-A3DD-7059E3C56118}"/>
              </a:ext>
            </a:extLst>
          </p:cNvPr>
          <p:cNvSpPr/>
          <p:nvPr/>
        </p:nvSpPr>
        <p:spPr>
          <a:xfrm>
            <a:off x="842468" y="2628378"/>
            <a:ext cx="1512168" cy="612648"/>
          </a:xfrm>
          <a:prstGeom prst="wedgeRectCallout">
            <a:avLst>
              <a:gd name="adj1" fmla="val 24290"/>
              <a:gd name="adj2" fmla="val 67367"/>
            </a:avLst>
          </a:prstGeom>
          <a:solidFill>
            <a:schemeClr val="bg1"/>
          </a:solid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Phenomenon</a:t>
            </a:r>
          </a:p>
        </p:txBody>
      </p:sp>
    </p:spTree>
    <p:custDataLst>
      <p:tags r:id="rId1"/>
    </p:custDataLst>
    <p:extLst>
      <p:ext uri="{BB962C8B-B14F-4D97-AF65-F5344CB8AC3E}">
        <p14:creationId xmlns:p14="http://schemas.microsoft.com/office/powerpoint/2010/main" val="396259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p:bldP spid="12" grpId="0"/>
      <p:bldP spid="17" grpId="0"/>
      <p:bldP spid="18" grpId="0"/>
      <p:bldP spid="19" grpId="0"/>
      <p:bldP spid="20" grpId="0"/>
      <p:bldP spid="21" grpId="0"/>
      <p:bldP spid="22" grpId="0"/>
      <p:bldP spid="23" grpId="0"/>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1"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r>
              <a:rPr lang="en-US" b="1" dirty="0"/>
              <a:t>Age </a:t>
            </a:r>
            <a:r>
              <a:rPr lang="en-US" dirty="0"/>
              <a:t>in the control group</a:t>
            </a:r>
          </a:p>
          <a:p>
            <a:pPr lvl="1"/>
            <a:r>
              <a:rPr lang="en-US" dirty="0">
                <a:sym typeface="Symbol" panose="05050102010706020507" pitchFamily="18" charset="2"/>
              </a:rPr>
              <a:t>Significant</a:t>
            </a:r>
            <a:r>
              <a:rPr lang="en-US" i="1" dirty="0">
                <a:sym typeface="Symbol" panose="05050102010706020507" pitchFamily="18" charset="2"/>
              </a:rPr>
              <a:t> </a:t>
            </a:r>
            <a:r>
              <a:rPr lang="en-US" b="1" i="1" dirty="0">
                <a:sym typeface="Symbol" panose="05050102010706020507" pitchFamily="18" charset="2"/>
              </a:rPr>
              <a:t>Age</a:t>
            </a:r>
            <a:r>
              <a:rPr lang="en-US" i="1" dirty="0">
                <a:sym typeface="Symbol" panose="05050102010706020507" pitchFamily="18" charset="2"/>
              </a:rPr>
              <a:t> </a:t>
            </a:r>
            <a:r>
              <a:rPr lang="en-US" dirty="0">
                <a:sym typeface="Symbol" panose="05050102010706020507" pitchFamily="18" charset="2"/>
              </a:rPr>
              <a:t>effect</a:t>
            </a:r>
            <a:r>
              <a:rPr lang="en-US" i="1" dirty="0">
                <a:sym typeface="Symbol" panose="05050102010706020507" pitchFamily="18" charset="2"/>
              </a:rPr>
              <a:t> (</a:t>
            </a:r>
            <a:r>
              <a:rPr lang="en-US" i="1" baseline="30000" dirty="0"/>
              <a:t>2</a:t>
            </a:r>
            <a:r>
              <a:rPr lang="en-US" dirty="0"/>
              <a:t>=8.8239  </a:t>
            </a:r>
            <a:r>
              <a:rPr lang="en-US" i="1" dirty="0"/>
              <a:t>p</a:t>
            </a:r>
            <a:r>
              <a:rPr lang="en-US" dirty="0"/>
              <a:t>=0.003) - </a:t>
            </a:r>
            <a:r>
              <a:rPr lang="en-US" b="1" dirty="0">
                <a:solidFill>
                  <a:schemeClr val="accent2"/>
                </a:solidFill>
              </a:rPr>
              <a:t>Version 3 </a:t>
            </a:r>
            <a:endParaRPr lang="en-US" dirty="0"/>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marL="200025" lvl="1" indent="0">
              <a:buNone/>
            </a:pPr>
            <a:endParaRPr lang="en-US" dirty="0">
              <a:sym typeface="Symbol" panose="05050102010706020507" pitchFamily="18" charset="2"/>
            </a:endParaRPr>
          </a:p>
          <a:p>
            <a:pPr lvl="1"/>
            <a:endParaRPr lang="en-US" dirty="0">
              <a:sym typeface="Symbol" panose="05050102010706020507" pitchFamily="18" charset="2"/>
            </a:endParaRPr>
          </a:p>
          <a:p>
            <a:pPr lvl="1"/>
            <a:r>
              <a:rPr lang="en-US" dirty="0">
                <a:sym typeface="Symbol" panose="05050102010706020507" pitchFamily="18" charset="2"/>
              </a:rPr>
              <a:t>Significant</a:t>
            </a:r>
            <a:r>
              <a:rPr lang="en-US" i="1" dirty="0">
                <a:sym typeface="Symbol" panose="05050102010706020507" pitchFamily="18" charset="2"/>
              </a:rPr>
              <a:t> Age </a:t>
            </a:r>
            <a:r>
              <a:rPr lang="en-US" dirty="0">
                <a:sym typeface="Symbol" panose="05050102010706020507" pitchFamily="18" charset="2"/>
              </a:rPr>
              <a:t>effect</a:t>
            </a:r>
            <a:r>
              <a:rPr lang="en-US" i="1" dirty="0">
                <a:sym typeface="Symbol" panose="05050102010706020507" pitchFamily="18" charset="2"/>
              </a:rPr>
              <a:t> (</a:t>
            </a:r>
            <a:r>
              <a:rPr lang="en-US" i="1" baseline="30000" dirty="0"/>
              <a:t>2</a:t>
            </a:r>
            <a:r>
              <a:rPr lang="en-US" dirty="0"/>
              <a:t>=395.89  </a:t>
            </a:r>
            <a:r>
              <a:rPr lang="en-US" i="1" dirty="0"/>
              <a:t>p</a:t>
            </a:r>
            <a:r>
              <a:rPr lang="en-US" dirty="0"/>
              <a:t>&lt;0.0001) – </a:t>
            </a:r>
            <a:r>
              <a:rPr lang="en-US" b="1" dirty="0">
                <a:solidFill>
                  <a:schemeClr val="accent1">
                    <a:lumMod val="60000"/>
                    <a:lumOff val="40000"/>
                  </a:schemeClr>
                </a:solidFill>
              </a:rPr>
              <a:t>Version 4</a:t>
            </a:r>
          </a:p>
          <a:p>
            <a:pPr marL="200025" lvl="1" indent="0">
              <a:buNone/>
            </a:pPr>
            <a:endParaRPr lang="en-US" dirty="0"/>
          </a:p>
          <a:p>
            <a:pPr marL="200025" lvl="1" indent="0">
              <a:buNone/>
            </a:pPr>
            <a:endParaRPr lang="en-US" dirty="0"/>
          </a:p>
          <a:p>
            <a:pPr marL="200025" lvl="1" indent="0">
              <a:buNone/>
            </a:pPr>
            <a:endParaRPr lang="en-US" dirty="0"/>
          </a:p>
          <a:p>
            <a:pPr lvl="1"/>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en-US" b="1" dirty="0">
                <a:solidFill>
                  <a:schemeClr val="accent2"/>
                </a:solidFill>
              </a:rPr>
              <a:t>Version 3</a:t>
            </a:r>
            <a:br>
              <a:rPr lang="en-US" b="1" dirty="0"/>
            </a:br>
            <a:r>
              <a:rPr lang="en-US" b="1" dirty="0">
                <a:solidFill>
                  <a:schemeClr val="accent2"/>
                </a:solidFill>
              </a:rPr>
              <a:t>87</a:t>
            </a:r>
            <a:r>
              <a:rPr lang="en-US" dirty="0">
                <a:solidFill>
                  <a:schemeClr val="bg1"/>
                </a:solidFill>
              </a:rPr>
              <a:t> normally developing </a:t>
            </a:r>
            <a:br>
              <a:rPr lang="en-US" dirty="0">
                <a:solidFill>
                  <a:schemeClr val="bg1"/>
                </a:solidFill>
              </a:rPr>
            </a:br>
            <a:r>
              <a:rPr lang="en-US" dirty="0">
                <a:solidFill>
                  <a:schemeClr val="bg1"/>
                </a:solidFill>
              </a:rPr>
              <a:t>Hearing Children </a:t>
            </a:r>
            <a:br>
              <a:rPr lang="en-US" dirty="0">
                <a:solidFill>
                  <a:schemeClr val="bg1"/>
                </a:solidFill>
              </a:rPr>
            </a:br>
            <a:r>
              <a:rPr lang="en-US" dirty="0">
                <a:solidFill>
                  <a:schemeClr val="bg1"/>
                </a:solidFill>
              </a:rPr>
              <a:t>(</a:t>
            </a:r>
            <a:r>
              <a:rPr lang="en-US" i="1" dirty="0">
                <a:solidFill>
                  <a:schemeClr val="bg1"/>
                </a:solidFill>
              </a:rPr>
              <a:t>Age range</a:t>
            </a:r>
            <a:r>
              <a:rPr lang="en-US" dirty="0">
                <a:solidFill>
                  <a:schemeClr val="bg1"/>
                </a:solidFill>
              </a:rPr>
              <a:t>=7-14, </a:t>
            </a:r>
            <a:r>
              <a:rPr lang="en-US" i="1" dirty="0">
                <a:solidFill>
                  <a:schemeClr val="bg1"/>
                </a:solidFill>
              </a:rPr>
              <a:t>M</a:t>
            </a:r>
            <a:r>
              <a:rPr lang="en-US" dirty="0">
                <a:solidFill>
                  <a:schemeClr val="bg1"/>
                </a:solidFill>
              </a:rPr>
              <a:t>=8.73, </a:t>
            </a:r>
            <a:r>
              <a:rPr lang="en-US" i="1" dirty="0">
                <a:solidFill>
                  <a:schemeClr val="bg1"/>
                </a:solidFill>
              </a:rPr>
              <a:t>SD</a:t>
            </a:r>
            <a:r>
              <a:rPr lang="en-US" dirty="0">
                <a:solidFill>
                  <a:schemeClr val="bg1"/>
                </a:solidFill>
              </a:rPr>
              <a:t>=1.48)</a:t>
            </a:r>
          </a:p>
          <a:p>
            <a:r>
              <a:rPr lang="en-US" b="1" dirty="0">
                <a:solidFill>
                  <a:schemeClr val="accent1">
                    <a:lumMod val="40000"/>
                    <a:lumOff val="60000"/>
                  </a:schemeClr>
                </a:solidFill>
              </a:rPr>
              <a:t>Version 4</a:t>
            </a:r>
            <a:br>
              <a:rPr lang="en-US" b="1" dirty="0">
                <a:solidFill>
                  <a:schemeClr val="accent1">
                    <a:lumMod val="40000"/>
                    <a:lumOff val="60000"/>
                  </a:schemeClr>
                </a:solidFill>
              </a:rPr>
            </a:br>
            <a:r>
              <a:rPr lang="en-US" b="1" dirty="0">
                <a:solidFill>
                  <a:schemeClr val="accent1">
                    <a:lumMod val="40000"/>
                    <a:lumOff val="60000"/>
                  </a:schemeClr>
                </a:solidFill>
              </a:rPr>
              <a:t>787</a:t>
            </a:r>
            <a:r>
              <a:rPr lang="en-US" dirty="0">
                <a:solidFill>
                  <a:schemeClr val="bg1"/>
                </a:solidFill>
              </a:rPr>
              <a:t> normally developing </a:t>
            </a:r>
            <a:br>
              <a:rPr lang="en-US" dirty="0">
                <a:solidFill>
                  <a:schemeClr val="bg1"/>
                </a:solidFill>
              </a:rPr>
            </a:br>
            <a:r>
              <a:rPr lang="en-US" dirty="0">
                <a:solidFill>
                  <a:schemeClr val="bg1"/>
                </a:solidFill>
              </a:rPr>
              <a:t>Hearing Children </a:t>
            </a:r>
            <a:br>
              <a:rPr lang="en-US" dirty="0">
                <a:solidFill>
                  <a:schemeClr val="bg1"/>
                </a:solidFill>
              </a:rPr>
            </a:br>
            <a:r>
              <a:rPr lang="en-US" dirty="0">
                <a:solidFill>
                  <a:schemeClr val="bg1"/>
                </a:solidFill>
              </a:rPr>
              <a:t>(</a:t>
            </a:r>
            <a:r>
              <a:rPr lang="en-US" i="1" dirty="0">
                <a:solidFill>
                  <a:schemeClr val="bg1"/>
                </a:solidFill>
              </a:rPr>
              <a:t>Age range</a:t>
            </a:r>
            <a:r>
              <a:rPr lang="en-US" dirty="0">
                <a:solidFill>
                  <a:schemeClr val="bg1"/>
                </a:solidFill>
              </a:rPr>
              <a:t>=6;6-11, </a:t>
            </a:r>
            <a:r>
              <a:rPr lang="en-US" i="1" dirty="0">
                <a:solidFill>
                  <a:schemeClr val="bg1"/>
                </a:solidFill>
              </a:rPr>
              <a:t>M</a:t>
            </a:r>
            <a:r>
              <a:rPr lang="en-US" dirty="0">
                <a:solidFill>
                  <a:schemeClr val="bg1"/>
                </a:solidFill>
              </a:rPr>
              <a:t>=8.93, </a:t>
            </a:r>
            <a:r>
              <a:rPr lang="en-US" i="1" dirty="0">
                <a:solidFill>
                  <a:schemeClr val="bg1"/>
                </a:solidFill>
              </a:rPr>
              <a:t>SD</a:t>
            </a:r>
            <a:r>
              <a:rPr lang="en-US" dirty="0">
                <a:solidFill>
                  <a:schemeClr val="bg1"/>
                </a:solidFill>
              </a:rPr>
              <a:t>=1.25)</a:t>
            </a:r>
          </a:p>
          <a:p>
            <a:endParaRPr lang="en-US" dirty="0">
              <a:solidFill>
                <a:schemeClr val="bg1"/>
              </a:solidFill>
            </a:endParaRPr>
          </a:p>
          <a:p>
            <a:endParaRPr lang="en-US" dirty="0">
              <a:solidFill>
                <a:schemeClr val="accent2">
                  <a:lumMod val="60000"/>
                  <a:lumOff val="40000"/>
                </a:schemeClr>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19</a:t>
            </a:fld>
            <a:endParaRPr lang="it-IT"/>
          </a:p>
        </p:txBody>
      </p:sp>
      <p:pic>
        <p:nvPicPr>
          <p:cNvPr id="44" name="Immagine 43">
            <a:extLst>
              <a:ext uri="{FF2B5EF4-FFF2-40B4-BE49-F238E27FC236}">
                <a16:creationId xmlns:a16="http://schemas.microsoft.com/office/drawing/2014/main" id="{45674EE1-84C1-4851-BD42-980C74321B5E}"/>
              </a:ext>
            </a:extLst>
          </p:cNvPr>
          <p:cNvPicPr/>
          <p:nvPr/>
        </p:nvPicPr>
        <p:blipFill>
          <a:blip r:embed="rId4"/>
          <a:stretch>
            <a:fillRect/>
          </a:stretch>
        </p:blipFill>
        <p:spPr>
          <a:xfrm>
            <a:off x="5008935" y="1592796"/>
            <a:ext cx="3203613" cy="3133203"/>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pic>
        <p:nvPicPr>
          <p:cNvPr id="10" name="Immagine 9" descr="Immagine che contiene grafico&#10;&#10;Descrizione generata automaticamente">
            <a:extLst>
              <a:ext uri="{FF2B5EF4-FFF2-40B4-BE49-F238E27FC236}">
                <a16:creationId xmlns:a16="http://schemas.microsoft.com/office/drawing/2014/main" id="{CD13FEA8-C55D-7C8D-D630-F3BDACCB0E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56889" y="2204864"/>
            <a:ext cx="3167609" cy="3154542"/>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7639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15" end="15"/>
                                            </p:txEl>
                                          </p:spTgt>
                                        </p:tgtEl>
                                        <p:attrNameLst>
                                          <p:attrName>style.visibility</p:attrName>
                                        </p:attrNameLst>
                                      </p:cBhvr>
                                      <p:to>
                                        <p:strVal val="visible"/>
                                      </p:to>
                                    </p:set>
                                    <p:animEffect transition="in" filter="fade">
                                      <p:cBhvr>
                                        <p:cTn id="20" dur="500"/>
                                        <p:tgtEl>
                                          <p:spTgt spid="11">
                                            <p:txEl>
                                              <p:pRg st="15" end="1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it-IT" dirty="0" err="1"/>
              <a:t>Outline</a:t>
            </a:r>
            <a:endParaRPr lang="it-IT" dirty="0"/>
          </a:p>
        </p:txBody>
      </p:sp>
      <p:sp>
        <p:nvSpPr>
          <p:cNvPr id="17411" name="Rectangle 3"/>
          <p:cNvSpPr>
            <a:spLocks noGrp="1" noChangeArrowheads="1"/>
          </p:cNvSpPr>
          <p:nvPr>
            <p:ph idx="1"/>
          </p:nvPr>
        </p:nvSpPr>
        <p:spPr/>
        <p:txBody>
          <a:bodyPr rtlCol="0">
            <a:noAutofit/>
          </a:bodyPr>
          <a:lstStyle/>
          <a:p>
            <a:pPr>
              <a:spcAft>
                <a:spcPts val="0"/>
              </a:spcAft>
              <a:defRPr/>
            </a:pPr>
            <a:r>
              <a:rPr lang="en-US" b="1" dirty="0"/>
              <a:t>Deaf children oral competence assessment</a:t>
            </a:r>
          </a:p>
          <a:p>
            <a:pPr lvl="1">
              <a:spcAft>
                <a:spcPts val="0"/>
              </a:spcAft>
              <a:defRPr/>
            </a:pPr>
            <a:r>
              <a:rPr lang="en-US" dirty="0">
                <a:solidFill>
                  <a:schemeClr val="tx2">
                    <a:lumMod val="75000"/>
                  </a:schemeClr>
                </a:solidFill>
              </a:rPr>
              <a:t>Grammaticality judgments rather than comprehension task</a:t>
            </a:r>
          </a:p>
          <a:p>
            <a:pPr lvl="1">
              <a:spcAft>
                <a:spcPts val="0"/>
              </a:spcAft>
              <a:defRPr/>
            </a:pPr>
            <a:r>
              <a:rPr lang="en-US" dirty="0">
                <a:solidFill>
                  <a:schemeClr val="tx2">
                    <a:lumMod val="75000"/>
                  </a:schemeClr>
                </a:solidFill>
              </a:rPr>
              <a:t>Controlled lexical items and minimal pairs</a:t>
            </a:r>
            <a:endParaRPr lang="en-US" dirty="0"/>
          </a:p>
          <a:p>
            <a:pPr>
              <a:spcAft>
                <a:spcPts val="0"/>
              </a:spcAft>
              <a:defRPr/>
            </a:pPr>
            <a:r>
              <a:rPr lang="en-US" b="1" dirty="0"/>
              <a:t>Phenomena to be tested and their complexity</a:t>
            </a:r>
          </a:p>
          <a:p>
            <a:pPr lvl="1">
              <a:spcAft>
                <a:spcPts val="0"/>
              </a:spcAft>
              <a:defRPr/>
            </a:pPr>
            <a:r>
              <a:rPr lang="en-US" dirty="0"/>
              <a:t>Cartography, locality and the “growing tree” idea </a:t>
            </a:r>
            <a:br>
              <a:rPr lang="en-US" dirty="0"/>
            </a:br>
            <a:r>
              <a:rPr lang="en-US" dirty="0"/>
              <a:t>(Friedmann, Belletti &amp; Rizzi 2021)</a:t>
            </a:r>
          </a:p>
          <a:p>
            <a:pPr lvl="1">
              <a:spcAft>
                <a:spcPts val="0"/>
              </a:spcAft>
              <a:defRPr/>
            </a:pPr>
            <a:r>
              <a:rPr lang="en-US" dirty="0"/>
              <a:t>Measuring complexity combining “functional height” and “locality”</a:t>
            </a:r>
          </a:p>
          <a:p>
            <a:pPr>
              <a:spcAft>
                <a:spcPts val="0"/>
              </a:spcAft>
              <a:defRPr/>
            </a:pPr>
            <a:r>
              <a:rPr lang="en-US" b="1" dirty="0"/>
              <a:t>Validation results </a:t>
            </a:r>
          </a:p>
          <a:p>
            <a:pPr lvl="1">
              <a:spcAft>
                <a:spcPts val="0"/>
              </a:spcAft>
              <a:defRPr/>
            </a:pPr>
            <a:r>
              <a:rPr lang="en-US" dirty="0"/>
              <a:t>The task is reliable and corroborates major findings discussed in the language acquisition literature </a:t>
            </a:r>
          </a:p>
          <a:p>
            <a:pPr lvl="1">
              <a:spcAft>
                <a:spcPts val="0"/>
              </a:spcAft>
              <a:defRPr/>
            </a:pPr>
            <a:r>
              <a:rPr lang="en-US" dirty="0"/>
              <a:t>Age and Complexity are major predictors of hearing children’s performance on COnVERSA</a:t>
            </a:r>
          </a:p>
          <a:p>
            <a:pPr lvl="1">
              <a:spcAft>
                <a:spcPts val="0"/>
              </a:spcAft>
              <a:defRPr/>
            </a:pPr>
            <a:r>
              <a:rPr lang="en-US" dirty="0"/>
              <a:t>Deaf people performance on this test significantly differs from hearing children in a relevant way</a:t>
            </a:r>
          </a:p>
          <a:p>
            <a:pPr lvl="1">
              <a:spcAft>
                <a:spcPts val="0"/>
              </a:spcAft>
              <a:defRPr/>
            </a:pPr>
            <a:r>
              <a:rPr lang="en-US" dirty="0"/>
              <a:t>ChatGPT… is different!</a:t>
            </a:r>
          </a:p>
        </p:txBody>
      </p:sp>
      <p:sp>
        <p:nvSpPr>
          <p:cNvPr id="4" name="Segnaposto testo 3">
            <a:extLst>
              <a:ext uri="{FF2B5EF4-FFF2-40B4-BE49-F238E27FC236}">
                <a16:creationId xmlns:a16="http://schemas.microsoft.com/office/drawing/2014/main" id="{99A48B67-550D-4B22-90EF-78D4DB9D5D34}"/>
              </a:ext>
            </a:extLst>
          </p:cNvPr>
          <p:cNvSpPr>
            <a:spLocks noGrp="1"/>
          </p:cNvSpPr>
          <p:nvPr>
            <p:ph type="body" sz="half" idx="2"/>
          </p:nvPr>
        </p:nvSpPr>
        <p:spPr/>
        <p:txBody>
          <a:bodyPr/>
          <a:lstStyle/>
          <a:p>
            <a:endParaRPr lang="en-US" dirty="0"/>
          </a:p>
        </p:txBody>
      </p:sp>
      <p:sp>
        <p:nvSpPr>
          <p:cNvPr id="2" name="Segnaposto data 1">
            <a:extLst>
              <a:ext uri="{FF2B5EF4-FFF2-40B4-BE49-F238E27FC236}">
                <a16:creationId xmlns:a16="http://schemas.microsoft.com/office/drawing/2014/main" id="{3085C5FB-CF78-67EB-1FC3-AF33E4AB6D16}"/>
              </a:ext>
            </a:extLst>
          </p:cNvPr>
          <p:cNvSpPr>
            <a:spLocks noGrp="1"/>
          </p:cNvSpPr>
          <p:nvPr>
            <p:ph type="dt" sz="half" idx="10"/>
          </p:nvPr>
        </p:nvSpPr>
        <p:spPr>
          <a:xfrm>
            <a:off x="465511" y="6459785"/>
            <a:ext cx="3200399" cy="365125"/>
          </a:xfrm>
        </p:spPr>
        <p:txBody>
          <a:bodyPr/>
          <a:lstStyle/>
          <a:p>
            <a:r>
              <a:rPr lang="en-US" dirty="0"/>
              <a:t>Test COnVERSA</a:t>
            </a:r>
            <a:endParaRPr lang="it-IT"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500"/>
                                        <p:tgtEl>
                                          <p:spTgt spid="174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411">
                                            <p:txEl>
                                              <p:pRg st="1" end="1"/>
                                            </p:txEl>
                                          </p:spTgt>
                                        </p:tgtEl>
                                        <p:attrNameLst>
                                          <p:attrName>style.visibility</p:attrName>
                                        </p:attrNameLst>
                                      </p:cBhvr>
                                      <p:to>
                                        <p:strVal val="visible"/>
                                      </p:to>
                                    </p:set>
                                    <p:animEffect transition="in" filter="fade">
                                      <p:cBhvr>
                                        <p:cTn id="10" dur="500"/>
                                        <p:tgtEl>
                                          <p:spTgt spid="174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animEffect transition="in" filter="fade">
                                      <p:cBhvr>
                                        <p:cTn id="13" dur="500"/>
                                        <p:tgtEl>
                                          <p:spTgt spid="174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411">
                                            <p:txEl>
                                              <p:pRg st="3" end="3"/>
                                            </p:txEl>
                                          </p:spTgt>
                                        </p:tgtEl>
                                        <p:attrNameLst>
                                          <p:attrName>style.visibility</p:attrName>
                                        </p:attrNameLst>
                                      </p:cBhvr>
                                      <p:to>
                                        <p:strVal val="visible"/>
                                      </p:to>
                                    </p:set>
                                    <p:animEffect transition="in" filter="fade">
                                      <p:cBhvr>
                                        <p:cTn id="18" dur="500"/>
                                        <p:tgtEl>
                                          <p:spTgt spid="1741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411">
                                            <p:txEl>
                                              <p:pRg st="4" end="4"/>
                                            </p:txEl>
                                          </p:spTgt>
                                        </p:tgtEl>
                                        <p:attrNameLst>
                                          <p:attrName>style.visibility</p:attrName>
                                        </p:attrNameLst>
                                      </p:cBhvr>
                                      <p:to>
                                        <p:strVal val="visible"/>
                                      </p:to>
                                    </p:set>
                                    <p:animEffect transition="in" filter="fade">
                                      <p:cBhvr>
                                        <p:cTn id="21" dur="500"/>
                                        <p:tgtEl>
                                          <p:spTgt spid="17411">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411">
                                            <p:txEl>
                                              <p:pRg st="5" end="5"/>
                                            </p:txEl>
                                          </p:spTgt>
                                        </p:tgtEl>
                                        <p:attrNameLst>
                                          <p:attrName>style.visibility</p:attrName>
                                        </p:attrNameLst>
                                      </p:cBhvr>
                                      <p:to>
                                        <p:strVal val="visible"/>
                                      </p:to>
                                    </p:set>
                                    <p:animEffect transition="in" filter="fade">
                                      <p:cBhvr>
                                        <p:cTn id="24" dur="500"/>
                                        <p:tgtEl>
                                          <p:spTgt spid="1741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411">
                                            <p:txEl>
                                              <p:pRg st="6" end="6"/>
                                            </p:txEl>
                                          </p:spTgt>
                                        </p:tgtEl>
                                        <p:attrNameLst>
                                          <p:attrName>style.visibility</p:attrName>
                                        </p:attrNameLst>
                                      </p:cBhvr>
                                      <p:to>
                                        <p:strVal val="visible"/>
                                      </p:to>
                                    </p:set>
                                    <p:animEffect transition="in" filter="fade">
                                      <p:cBhvr>
                                        <p:cTn id="29" dur="500"/>
                                        <p:tgtEl>
                                          <p:spTgt spid="17411">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7411">
                                            <p:txEl>
                                              <p:pRg st="7" end="7"/>
                                            </p:txEl>
                                          </p:spTgt>
                                        </p:tgtEl>
                                        <p:attrNameLst>
                                          <p:attrName>style.visibility</p:attrName>
                                        </p:attrNameLst>
                                      </p:cBhvr>
                                      <p:to>
                                        <p:strVal val="visible"/>
                                      </p:to>
                                    </p:set>
                                    <p:animEffect transition="in" filter="fade">
                                      <p:cBhvr>
                                        <p:cTn id="32" dur="500"/>
                                        <p:tgtEl>
                                          <p:spTgt spid="17411">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411">
                                            <p:txEl>
                                              <p:pRg st="8" end="8"/>
                                            </p:txEl>
                                          </p:spTgt>
                                        </p:tgtEl>
                                        <p:attrNameLst>
                                          <p:attrName>style.visibility</p:attrName>
                                        </p:attrNameLst>
                                      </p:cBhvr>
                                      <p:to>
                                        <p:strVal val="visible"/>
                                      </p:to>
                                    </p:set>
                                    <p:animEffect transition="in" filter="fade">
                                      <p:cBhvr>
                                        <p:cTn id="35" dur="500"/>
                                        <p:tgtEl>
                                          <p:spTgt spid="17411">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411">
                                            <p:txEl>
                                              <p:pRg st="9" end="9"/>
                                            </p:txEl>
                                          </p:spTgt>
                                        </p:tgtEl>
                                        <p:attrNameLst>
                                          <p:attrName>style.visibility</p:attrName>
                                        </p:attrNameLst>
                                      </p:cBhvr>
                                      <p:to>
                                        <p:strVal val="visible"/>
                                      </p:to>
                                    </p:set>
                                    <p:animEffect transition="in" filter="fade">
                                      <p:cBhvr>
                                        <p:cTn id="38" dur="500"/>
                                        <p:tgtEl>
                                          <p:spTgt spid="17411">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411">
                                            <p:txEl>
                                              <p:pRg st="10" end="10"/>
                                            </p:txEl>
                                          </p:spTgt>
                                        </p:tgtEl>
                                        <p:attrNameLst>
                                          <p:attrName>style.visibility</p:attrName>
                                        </p:attrNameLst>
                                      </p:cBhvr>
                                      <p:to>
                                        <p:strVal val="visible"/>
                                      </p:to>
                                    </p:set>
                                    <p:animEffect transition="in" filter="fade">
                                      <p:cBhvr>
                                        <p:cTn id="43" dur="500"/>
                                        <p:tgtEl>
                                          <p:spTgt spid="174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r>
              <a:rPr lang="en-US" b="1" dirty="0"/>
              <a:t>Estimated Complexity </a:t>
            </a:r>
            <a:r>
              <a:rPr lang="en-US" dirty="0"/>
              <a:t>in the control group</a:t>
            </a:r>
          </a:p>
          <a:p>
            <a:pPr lvl="1"/>
            <a:r>
              <a:rPr lang="en-US" dirty="0">
                <a:sym typeface="Symbol" panose="05050102010706020507" pitchFamily="18" charset="2"/>
              </a:rPr>
              <a:t>Significant</a:t>
            </a:r>
            <a:r>
              <a:rPr lang="en-US" i="1" dirty="0">
                <a:sym typeface="Symbol" panose="05050102010706020507" pitchFamily="18" charset="2"/>
              </a:rPr>
              <a:t> </a:t>
            </a:r>
            <a:r>
              <a:rPr lang="en-US" b="1" i="1" dirty="0">
                <a:sym typeface="Symbol" panose="05050102010706020507" pitchFamily="18" charset="2"/>
              </a:rPr>
              <a:t>Complexity</a:t>
            </a:r>
            <a:r>
              <a:rPr lang="en-US" i="1" dirty="0">
                <a:sym typeface="Symbol" panose="05050102010706020507" pitchFamily="18" charset="2"/>
              </a:rPr>
              <a:t> </a:t>
            </a:r>
            <a:r>
              <a:rPr lang="en-US" dirty="0">
                <a:sym typeface="Symbol" panose="05050102010706020507" pitchFamily="18" charset="2"/>
              </a:rPr>
              <a:t>effect</a:t>
            </a:r>
            <a:r>
              <a:rPr lang="en-US" i="1" dirty="0">
                <a:sym typeface="Symbol" panose="05050102010706020507" pitchFamily="18" charset="2"/>
              </a:rPr>
              <a:t> (</a:t>
            </a:r>
            <a:r>
              <a:rPr lang="en-US" i="1" baseline="30000" dirty="0"/>
              <a:t>2</a:t>
            </a:r>
            <a:r>
              <a:rPr lang="en-US" i="1" dirty="0"/>
              <a:t>(3)</a:t>
            </a:r>
            <a:r>
              <a:rPr lang="en-US" dirty="0"/>
              <a:t>=15.0983  </a:t>
            </a:r>
            <a:r>
              <a:rPr lang="en-US" i="1" dirty="0"/>
              <a:t>p</a:t>
            </a:r>
            <a:r>
              <a:rPr lang="en-US" dirty="0"/>
              <a:t>&lt;0.001) - </a:t>
            </a:r>
            <a:r>
              <a:rPr lang="en-US" b="1" dirty="0">
                <a:solidFill>
                  <a:schemeClr val="accent2"/>
                </a:solidFill>
              </a:rPr>
              <a:t>Version 3 </a:t>
            </a:r>
            <a:endParaRPr lang="en-US" dirty="0"/>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marL="200025" lvl="1" indent="0">
              <a:buNone/>
            </a:pPr>
            <a:endParaRPr lang="en-US" dirty="0">
              <a:sym typeface="Symbol" panose="05050102010706020507" pitchFamily="18" charset="2"/>
            </a:endParaRPr>
          </a:p>
          <a:p>
            <a:pPr lvl="1"/>
            <a:endParaRPr lang="en-US" dirty="0">
              <a:sym typeface="Symbol" panose="05050102010706020507" pitchFamily="18" charset="2"/>
            </a:endParaRPr>
          </a:p>
          <a:p>
            <a:pPr lvl="1"/>
            <a:r>
              <a:rPr lang="en-US" dirty="0">
                <a:sym typeface="Symbol" panose="05050102010706020507" pitchFamily="18" charset="2"/>
              </a:rPr>
              <a:t>Significant</a:t>
            </a:r>
            <a:r>
              <a:rPr lang="en-US" i="1" dirty="0">
                <a:sym typeface="Symbol" panose="05050102010706020507" pitchFamily="18" charset="2"/>
              </a:rPr>
              <a:t> Complexity </a:t>
            </a:r>
            <a:r>
              <a:rPr lang="en-US" dirty="0">
                <a:sym typeface="Symbol" panose="05050102010706020507" pitchFamily="18" charset="2"/>
              </a:rPr>
              <a:t>effect</a:t>
            </a:r>
            <a:r>
              <a:rPr lang="en-US" i="1" dirty="0">
                <a:sym typeface="Symbol" panose="05050102010706020507" pitchFamily="18" charset="2"/>
              </a:rPr>
              <a:t> (</a:t>
            </a:r>
            <a:r>
              <a:rPr lang="en-US" i="1" baseline="30000" dirty="0"/>
              <a:t>2</a:t>
            </a:r>
            <a:r>
              <a:rPr lang="en-US" i="1" dirty="0"/>
              <a:t>(3)</a:t>
            </a:r>
            <a:r>
              <a:rPr lang="en-US" dirty="0"/>
              <a:t>=906.04  </a:t>
            </a:r>
            <a:r>
              <a:rPr lang="en-US" i="1" dirty="0"/>
              <a:t>p</a:t>
            </a:r>
            <a:r>
              <a:rPr lang="en-US" dirty="0"/>
              <a:t>&lt;0.0001) – </a:t>
            </a:r>
            <a:r>
              <a:rPr lang="en-US" b="1" dirty="0">
                <a:solidFill>
                  <a:schemeClr val="accent1">
                    <a:lumMod val="60000"/>
                    <a:lumOff val="40000"/>
                  </a:schemeClr>
                </a:solidFill>
              </a:rPr>
              <a:t>Version 4</a:t>
            </a:r>
          </a:p>
          <a:p>
            <a:pPr marL="200025" lvl="1" indent="0">
              <a:buNone/>
            </a:pPr>
            <a:endParaRPr lang="en-US" dirty="0"/>
          </a:p>
          <a:p>
            <a:pPr marL="200025" lvl="1" indent="0">
              <a:buNone/>
            </a:pPr>
            <a:endParaRPr lang="en-US" dirty="0"/>
          </a:p>
          <a:p>
            <a:pPr marL="200025" lvl="1" indent="0">
              <a:buNone/>
            </a:pPr>
            <a:endParaRPr lang="en-US" dirty="0"/>
          </a:p>
          <a:p>
            <a:pPr lvl="1"/>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en-US" b="1" dirty="0">
                <a:solidFill>
                  <a:schemeClr val="accent2"/>
                </a:solidFill>
              </a:rPr>
              <a:t>Version 3</a:t>
            </a:r>
            <a:br>
              <a:rPr lang="en-US" b="1" dirty="0"/>
            </a:br>
            <a:r>
              <a:rPr lang="en-US" b="1" dirty="0">
                <a:solidFill>
                  <a:schemeClr val="accent2"/>
                </a:solidFill>
              </a:rPr>
              <a:t>87</a:t>
            </a:r>
            <a:r>
              <a:rPr lang="en-US" dirty="0">
                <a:solidFill>
                  <a:schemeClr val="bg1"/>
                </a:solidFill>
              </a:rPr>
              <a:t> normally developing </a:t>
            </a:r>
            <a:br>
              <a:rPr lang="en-US" dirty="0">
                <a:solidFill>
                  <a:schemeClr val="bg1"/>
                </a:solidFill>
              </a:rPr>
            </a:br>
            <a:r>
              <a:rPr lang="en-US" dirty="0">
                <a:solidFill>
                  <a:schemeClr val="bg1"/>
                </a:solidFill>
              </a:rPr>
              <a:t>Hearing Children </a:t>
            </a:r>
            <a:br>
              <a:rPr lang="en-US" dirty="0">
                <a:solidFill>
                  <a:schemeClr val="bg1"/>
                </a:solidFill>
              </a:rPr>
            </a:br>
            <a:r>
              <a:rPr lang="en-US" dirty="0">
                <a:solidFill>
                  <a:schemeClr val="bg1"/>
                </a:solidFill>
              </a:rPr>
              <a:t>(</a:t>
            </a:r>
            <a:r>
              <a:rPr lang="en-US" i="1" dirty="0">
                <a:solidFill>
                  <a:schemeClr val="bg1"/>
                </a:solidFill>
              </a:rPr>
              <a:t>Age range</a:t>
            </a:r>
            <a:r>
              <a:rPr lang="en-US" dirty="0">
                <a:solidFill>
                  <a:schemeClr val="bg1"/>
                </a:solidFill>
              </a:rPr>
              <a:t>=7-14, </a:t>
            </a:r>
            <a:r>
              <a:rPr lang="en-US" i="1" dirty="0">
                <a:solidFill>
                  <a:schemeClr val="bg1"/>
                </a:solidFill>
              </a:rPr>
              <a:t>M</a:t>
            </a:r>
            <a:r>
              <a:rPr lang="en-US" dirty="0">
                <a:solidFill>
                  <a:schemeClr val="bg1"/>
                </a:solidFill>
              </a:rPr>
              <a:t>=8.73, </a:t>
            </a:r>
            <a:r>
              <a:rPr lang="en-US" i="1" dirty="0">
                <a:solidFill>
                  <a:schemeClr val="bg1"/>
                </a:solidFill>
              </a:rPr>
              <a:t>SD</a:t>
            </a:r>
            <a:r>
              <a:rPr lang="en-US" dirty="0">
                <a:solidFill>
                  <a:schemeClr val="bg1"/>
                </a:solidFill>
              </a:rPr>
              <a:t>=1.48)</a:t>
            </a:r>
          </a:p>
          <a:p>
            <a:r>
              <a:rPr lang="en-US" b="1" dirty="0">
                <a:solidFill>
                  <a:schemeClr val="accent1">
                    <a:lumMod val="40000"/>
                    <a:lumOff val="60000"/>
                  </a:schemeClr>
                </a:solidFill>
              </a:rPr>
              <a:t>Version 4</a:t>
            </a:r>
            <a:br>
              <a:rPr lang="en-US" b="1" dirty="0">
                <a:solidFill>
                  <a:schemeClr val="accent1">
                    <a:lumMod val="40000"/>
                    <a:lumOff val="60000"/>
                  </a:schemeClr>
                </a:solidFill>
              </a:rPr>
            </a:br>
            <a:r>
              <a:rPr lang="en-US" b="1" dirty="0">
                <a:solidFill>
                  <a:schemeClr val="accent1">
                    <a:lumMod val="40000"/>
                    <a:lumOff val="60000"/>
                  </a:schemeClr>
                </a:solidFill>
              </a:rPr>
              <a:t>787</a:t>
            </a:r>
            <a:r>
              <a:rPr lang="en-US" dirty="0">
                <a:solidFill>
                  <a:schemeClr val="bg1"/>
                </a:solidFill>
              </a:rPr>
              <a:t> normally developing </a:t>
            </a:r>
            <a:br>
              <a:rPr lang="en-US" dirty="0">
                <a:solidFill>
                  <a:schemeClr val="bg1"/>
                </a:solidFill>
              </a:rPr>
            </a:br>
            <a:r>
              <a:rPr lang="en-US" dirty="0">
                <a:solidFill>
                  <a:schemeClr val="bg1"/>
                </a:solidFill>
              </a:rPr>
              <a:t>Hearing Children </a:t>
            </a:r>
            <a:br>
              <a:rPr lang="en-US" dirty="0">
                <a:solidFill>
                  <a:schemeClr val="bg1"/>
                </a:solidFill>
              </a:rPr>
            </a:br>
            <a:r>
              <a:rPr lang="en-US" dirty="0">
                <a:solidFill>
                  <a:schemeClr val="bg1"/>
                </a:solidFill>
              </a:rPr>
              <a:t>(</a:t>
            </a:r>
            <a:r>
              <a:rPr lang="en-US" i="1" dirty="0">
                <a:solidFill>
                  <a:schemeClr val="bg1"/>
                </a:solidFill>
              </a:rPr>
              <a:t>Age range</a:t>
            </a:r>
            <a:r>
              <a:rPr lang="en-US" dirty="0">
                <a:solidFill>
                  <a:schemeClr val="bg1"/>
                </a:solidFill>
              </a:rPr>
              <a:t>=6;6-11, </a:t>
            </a:r>
            <a:r>
              <a:rPr lang="en-US" i="1" dirty="0">
                <a:solidFill>
                  <a:schemeClr val="bg1"/>
                </a:solidFill>
              </a:rPr>
              <a:t>M</a:t>
            </a:r>
            <a:r>
              <a:rPr lang="en-US" dirty="0">
                <a:solidFill>
                  <a:schemeClr val="bg1"/>
                </a:solidFill>
              </a:rPr>
              <a:t>=8.93, </a:t>
            </a:r>
            <a:r>
              <a:rPr lang="en-US" i="1" dirty="0">
                <a:solidFill>
                  <a:schemeClr val="bg1"/>
                </a:solidFill>
              </a:rPr>
              <a:t>SD</a:t>
            </a:r>
            <a:r>
              <a:rPr lang="en-US" dirty="0">
                <a:solidFill>
                  <a:schemeClr val="bg1"/>
                </a:solidFill>
              </a:rPr>
              <a:t>=1.25)</a:t>
            </a:r>
          </a:p>
          <a:p>
            <a:endParaRPr lang="en-US" dirty="0">
              <a:solidFill>
                <a:schemeClr val="bg1"/>
              </a:solidFill>
            </a:endParaRPr>
          </a:p>
          <a:p>
            <a:endParaRPr lang="en-US" dirty="0">
              <a:solidFill>
                <a:schemeClr val="accent2">
                  <a:lumMod val="60000"/>
                  <a:lumOff val="40000"/>
                </a:schemeClr>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20</a:t>
            </a:fld>
            <a:endParaRPr lang="it-IT"/>
          </a:p>
        </p:txBody>
      </p:sp>
      <p:pic>
        <p:nvPicPr>
          <p:cNvPr id="44" name="Immagine 43">
            <a:extLst>
              <a:ext uri="{FF2B5EF4-FFF2-40B4-BE49-F238E27FC236}">
                <a16:creationId xmlns:a16="http://schemas.microsoft.com/office/drawing/2014/main" id="{45674EE1-84C1-4851-BD42-980C74321B5E}"/>
              </a:ext>
            </a:extLst>
          </p:cNvPr>
          <p:cNvPicPr/>
          <p:nvPr/>
        </p:nvPicPr>
        <p:blipFill>
          <a:blip r:embed="rId4">
            <a:extLst>
              <a:ext uri="{28A0092B-C50C-407E-A947-70E740481C1C}">
                <a14:useLocalDpi xmlns:a14="http://schemas.microsoft.com/office/drawing/2010/main" val="0"/>
              </a:ext>
            </a:extLst>
          </a:blip>
          <a:srcRect/>
          <a:stretch/>
        </p:blipFill>
        <p:spPr>
          <a:xfrm>
            <a:off x="5008935" y="1608395"/>
            <a:ext cx="3203613" cy="3102005"/>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CD13FEA8-C55D-7C8D-D630-F3BDACCB0E6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456889" y="2373830"/>
            <a:ext cx="3167609" cy="2816609"/>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44368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15" end="15"/>
                                            </p:txEl>
                                          </p:spTgt>
                                        </p:tgtEl>
                                        <p:attrNameLst>
                                          <p:attrName>style.visibility</p:attrName>
                                        </p:attrNameLst>
                                      </p:cBhvr>
                                      <p:to>
                                        <p:strVal val="visible"/>
                                      </p:to>
                                    </p:set>
                                    <p:animEffect transition="in" filter="fade">
                                      <p:cBhvr>
                                        <p:cTn id="20" dur="500"/>
                                        <p:tgtEl>
                                          <p:spTgt spid="11">
                                            <p:txEl>
                                              <p:pRg st="15" end="1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a:xfrm>
            <a:off x="4800598" y="728700"/>
            <a:ext cx="6823899" cy="5257800"/>
          </a:xfrm>
        </p:spPr>
        <p:txBody>
          <a:bodyPr>
            <a:noAutofit/>
          </a:bodyPr>
          <a:lstStyle/>
          <a:p>
            <a:r>
              <a:rPr lang="en-US" b="1" dirty="0"/>
              <a:t>Age </a:t>
            </a:r>
            <a:r>
              <a:rPr lang="en-US" dirty="0"/>
              <a:t>and</a:t>
            </a:r>
            <a:r>
              <a:rPr lang="en-US" b="1" dirty="0"/>
              <a:t> complexity </a:t>
            </a:r>
            <a:r>
              <a:rPr lang="en-US" dirty="0"/>
              <a:t>in the control group</a:t>
            </a:r>
          </a:p>
          <a:p>
            <a:pPr lvl="1"/>
            <a:r>
              <a:rPr lang="en-US" dirty="0">
                <a:sym typeface="Symbol" panose="05050102010706020507" pitchFamily="18" charset="2"/>
              </a:rPr>
              <a:t>Significant interaction </a:t>
            </a:r>
            <a:r>
              <a:rPr lang="en-US" b="1" i="1" dirty="0">
                <a:sym typeface="Symbol" panose="05050102010706020507" pitchFamily="18" charset="2"/>
              </a:rPr>
              <a:t>Age</a:t>
            </a:r>
            <a:r>
              <a:rPr lang="en-US" i="1" dirty="0">
                <a:sym typeface="Symbol" panose="05050102010706020507" pitchFamily="18" charset="2"/>
              </a:rPr>
              <a:t> </a:t>
            </a:r>
            <a:r>
              <a:rPr lang="en-US" dirty="0">
                <a:sym typeface="Symbol" panose="05050102010706020507" pitchFamily="18" charset="2"/>
              </a:rPr>
              <a:t>X</a:t>
            </a:r>
            <a:r>
              <a:rPr lang="en-US" i="1" dirty="0">
                <a:sym typeface="Symbol" panose="05050102010706020507" pitchFamily="18" charset="2"/>
              </a:rPr>
              <a:t> </a:t>
            </a:r>
            <a:r>
              <a:rPr lang="en-US" b="1" i="1" dirty="0">
                <a:sym typeface="Symbol" panose="05050102010706020507" pitchFamily="18" charset="2"/>
              </a:rPr>
              <a:t>Complexity</a:t>
            </a:r>
            <a:r>
              <a:rPr lang="en-US" i="1" dirty="0">
                <a:sym typeface="Symbol" panose="05050102010706020507" pitchFamily="18" charset="2"/>
              </a:rPr>
              <a:t> (</a:t>
            </a:r>
            <a:r>
              <a:rPr lang="en-US" i="1" baseline="30000" dirty="0"/>
              <a:t>2</a:t>
            </a:r>
            <a:r>
              <a:rPr lang="en-US" i="1" dirty="0"/>
              <a:t>(9)</a:t>
            </a:r>
            <a:r>
              <a:rPr lang="en-US" dirty="0"/>
              <a:t>=8.8934, </a:t>
            </a:r>
            <a:r>
              <a:rPr lang="en-US" i="1" dirty="0"/>
              <a:t>p</a:t>
            </a:r>
            <a:r>
              <a:rPr lang="en-US" dirty="0"/>
              <a:t>=0.011) </a:t>
            </a:r>
            <a:br>
              <a:rPr lang="en-US" dirty="0"/>
            </a:br>
            <a:r>
              <a:rPr lang="en-US" dirty="0"/>
              <a:t>- </a:t>
            </a:r>
            <a:r>
              <a:rPr lang="en-US" b="1" dirty="0">
                <a:solidFill>
                  <a:schemeClr val="accent2"/>
                </a:solidFill>
              </a:rPr>
              <a:t>Version 3 </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0025" lvl="1" indent="0">
              <a:buNone/>
            </a:pPr>
            <a:endParaRPr lang="en-US" dirty="0"/>
          </a:p>
          <a:p>
            <a:pPr lvl="1"/>
            <a:endParaRPr lang="en-US" dirty="0"/>
          </a:p>
          <a:p>
            <a:pPr lvl="1"/>
            <a:endParaRPr lang="en-US" dirty="0"/>
          </a:p>
          <a:p>
            <a:pPr lvl="1"/>
            <a:endParaRPr lang="en-US" dirty="0"/>
          </a:p>
          <a:p>
            <a:pPr lvl="1"/>
            <a:endParaRPr lang="en-US" dirty="0"/>
          </a:p>
          <a:p>
            <a:pPr lvl="1"/>
            <a:r>
              <a:rPr lang="en-US" dirty="0">
                <a:sym typeface="Symbol" panose="05050102010706020507" pitchFamily="18" charset="2"/>
              </a:rPr>
              <a:t>Significant interaction </a:t>
            </a:r>
            <a:r>
              <a:rPr lang="en-US" i="1" dirty="0">
                <a:sym typeface="Symbol" panose="05050102010706020507" pitchFamily="18" charset="2"/>
              </a:rPr>
              <a:t>Age </a:t>
            </a:r>
            <a:r>
              <a:rPr lang="en-US" dirty="0">
                <a:sym typeface="Symbol" panose="05050102010706020507" pitchFamily="18" charset="2"/>
              </a:rPr>
              <a:t>X</a:t>
            </a:r>
            <a:r>
              <a:rPr lang="en-US" i="1" dirty="0">
                <a:sym typeface="Symbol" panose="05050102010706020507" pitchFamily="18" charset="2"/>
              </a:rPr>
              <a:t> Complexity (</a:t>
            </a:r>
            <a:r>
              <a:rPr lang="en-US" i="1" baseline="30000" dirty="0"/>
              <a:t>2</a:t>
            </a:r>
            <a:r>
              <a:rPr lang="en-US" i="1" dirty="0"/>
              <a:t>(9)</a:t>
            </a:r>
            <a:r>
              <a:rPr lang="en-US" dirty="0"/>
              <a:t>=364.75, </a:t>
            </a:r>
            <a:r>
              <a:rPr lang="en-US" i="1" dirty="0"/>
              <a:t>p</a:t>
            </a:r>
            <a:r>
              <a:rPr lang="en-US" dirty="0"/>
              <a:t>&lt;0.0001)</a:t>
            </a:r>
            <a:br>
              <a:rPr lang="en-US" dirty="0"/>
            </a:br>
            <a:r>
              <a:rPr lang="en-US" dirty="0"/>
              <a:t>- </a:t>
            </a:r>
            <a:r>
              <a:rPr lang="en-US" b="1" dirty="0">
                <a:solidFill>
                  <a:schemeClr val="accent1">
                    <a:lumMod val="60000"/>
                    <a:lumOff val="40000"/>
                  </a:schemeClr>
                </a:solidFill>
              </a:rPr>
              <a:t>Version 4</a:t>
            </a:r>
            <a:endParaRPr lang="en-US" dirty="0"/>
          </a:p>
          <a:p>
            <a:pPr lvl="1"/>
            <a:endParaRPr lang="en-US" dirty="0"/>
          </a:p>
          <a:p>
            <a:pPr marL="200025" lvl="1" indent="0">
              <a:buNone/>
            </a:pPr>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en-US" smtClean="0"/>
              <a:pPr/>
              <a:t>21</a:t>
            </a:fld>
            <a:endParaRPr lang="en-US" dirty="0"/>
          </a:p>
        </p:txBody>
      </p:sp>
      <p:pic>
        <p:nvPicPr>
          <p:cNvPr id="45" name="Immagine 44">
            <a:extLst>
              <a:ext uri="{FF2B5EF4-FFF2-40B4-BE49-F238E27FC236}">
                <a16:creationId xmlns:a16="http://schemas.microsoft.com/office/drawing/2014/main" id="{EB47E896-B544-47E2-94EB-B4438F671672}"/>
              </a:ext>
            </a:extLst>
          </p:cNvPr>
          <p:cNvPicPr/>
          <p:nvPr/>
        </p:nvPicPr>
        <p:blipFill>
          <a:blip r:embed="rId4"/>
          <a:stretch>
            <a:fillRect/>
          </a:stretch>
        </p:blipFill>
        <p:spPr>
          <a:xfrm>
            <a:off x="4331804" y="1700808"/>
            <a:ext cx="3740893" cy="3621001"/>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pic>
        <p:nvPicPr>
          <p:cNvPr id="9" name="Immagine 8">
            <a:extLst>
              <a:ext uri="{FF2B5EF4-FFF2-40B4-BE49-F238E27FC236}">
                <a16:creationId xmlns:a16="http://schemas.microsoft.com/office/drawing/2014/main" id="{C3F8C6C0-FB53-746C-FFB9-B7BD71380BA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212548" y="2060848"/>
            <a:ext cx="3740893" cy="3621000"/>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21422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15" end="15"/>
                                            </p:txEl>
                                          </p:spTgt>
                                        </p:tgtEl>
                                        <p:attrNameLst>
                                          <p:attrName>style.visibility</p:attrName>
                                        </p:attrNameLst>
                                      </p:cBhvr>
                                      <p:to>
                                        <p:strVal val="visible"/>
                                      </p:to>
                                    </p:set>
                                    <p:animEffect transition="in" filter="fade">
                                      <p:cBhvr>
                                        <p:cTn id="20" dur="500"/>
                                        <p:tgtEl>
                                          <p:spTgt spid="11">
                                            <p:txEl>
                                              <p:pRg st="15" end="1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noAutofit/>
          </a:bodyPr>
          <a:lstStyle/>
          <a:p>
            <a:pPr lvl="1"/>
            <a:r>
              <a:rPr lang="en-US" dirty="0"/>
              <a:t>Significant difference for agreement </a:t>
            </a:r>
            <a:r>
              <a:rPr lang="en-US" b="1" i="1" dirty="0"/>
              <a:t>Type</a:t>
            </a:r>
            <a:r>
              <a:rPr lang="en-US" dirty="0"/>
              <a:t> </a:t>
            </a:r>
            <a:br>
              <a:rPr lang="en-US" dirty="0"/>
            </a:br>
            <a:r>
              <a:rPr lang="en-US" dirty="0"/>
              <a:t>(</a:t>
            </a:r>
            <a:r>
              <a:rPr lang="en-US" dirty="0">
                <a:solidFill>
                  <a:schemeClr val="accent2">
                    <a:lumMod val="75000"/>
                  </a:schemeClr>
                </a:solidFill>
              </a:rPr>
              <a:t>Ver.3</a:t>
            </a:r>
            <a:r>
              <a:rPr lang="en-US" dirty="0"/>
              <a:t>: </a:t>
            </a:r>
            <a:r>
              <a:rPr lang="en-US" i="1" dirty="0">
                <a:sym typeface="Symbol" panose="05050102010706020507" pitchFamily="18" charset="2"/>
              </a:rPr>
              <a:t></a:t>
            </a:r>
            <a:r>
              <a:rPr lang="en-US" i="1" baseline="30000" dirty="0"/>
              <a:t>2</a:t>
            </a:r>
            <a:r>
              <a:rPr lang="en-US" i="1" dirty="0"/>
              <a:t>(9)</a:t>
            </a:r>
            <a:r>
              <a:rPr lang="en-US" dirty="0"/>
              <a:t>=22.4445  </a:t>
            </a:r>
            <a:r>
              <a:rPr lang="en-US" i="1" dirty="0"/>
              <a:t>p</a:t>
            </a:r>
            <a:r>
              <a:rPr lang="en-US" dirty="0"/>
              <a:t>&lt;0.001; </a:t>
            </a:r>
            <a:r>
              <a:rPr lang="en-US" dirty="0">
                <a:solidFill>
                  <a:schemeClr val="accent1">
                    <a:lumMod val="60000"/>
                    <a:lumOff val="40000"/>
                  </a:schemeClr>
                </a:solidFill>
              </a:rPr>
              <a:t>Ver. 4</a:t>
            </a:r>
            <a:r>
              <a:rPr lang="en-US" dirty="0"/>
              <a:t>: </a:t>
            </a:r>
            <a:r>
              <a:rPr lang="en-US" i="1" dirty="0">
                <a:sym typeface="Symbol" panose="05050102010706020507" pitchFamily="18" charset="2"/>
              </a:rPr>
              <a:t></a:t>
            </a:r>
            <a:r>
              <a:rPr lang="en-US" i="1" baseline="30000" dirty="0"/>
              <a:t>2</a:t>
            </a:r>
            <a:r>
              <a:rPr lang="en-US" i="1" dirty="0"/>
              <a:t>(9)</a:t>
            </a:r>
            <a:r>
              <a:rPr lang="en-US" dirty="0"/>
              <a:t>= 1452.3,</a:t>
            </a:r>
            <a:r>
              <a:rPr lang="en-US" i="1" dirty="0"/>
              <a:t> p</a:t>
            </a:r>
            <a:r>
              <a:rPr lang="en-US" dirty="0"/>
              <a:t>&lt;0.0001)</a:t>
            </a:r>
          </a:p>
          <a:p>
            <a:pPr lvl="1"/>
            <a:r>
              <a:rPr lang="en-US" dirty="0"/>
              <a:t>Significant interaction of agreement </a:t>
            </a:r>
            <a:r>
              <a:rPr lang="en-US" b="1" i="1" dirty="0"/>
              <a:t>Type</a:t>
            </a:r>
            <a:r>
              <a:rPr lang="en-US" dirty="0"/>
              <a:t> X </a:t>
            </a:r>
            <a:r>
              <a:rPr lang="en-US" b="1" i="1" dirty="0"/>
              <a:t>Age</a:t>
            </a:r>
            <a:r>
              <a:rPr lang="en-US" dirty="0"/>
              <a:t> </a:t>
            </a:r>
            <a:br>
              <a:rPr lang="en-US" dirty="0"/>
            </a:br>
            <a:r>
              <a:rPr lang="en-US" dirty="0"/>
              <a:t>(</a:t>
            </a:r>
            <a:r>
              <a:rPr lang="en-US" dirty="0">
                <a:solidFill>
                  <a:schemeClr val="accent2">
                    <a:lumMod val="75000"/>
                  </a:schemeClr>
                </a:solidFill>
              </a:rPr>
              <a:t>Ver. 3</a:t>
            </a:r>
            <a:r>
              <a:rPr lang="en-US" dirty="0"/>
              <a:t>: </a:t>
            </a:r>
            <a:r>
              <a:rPr lang="en-US" i="1" dirty="0">
                <a:sym typeface="Symbol" panose="05050102010706020507" pitchFamily="18" charset="2"/>
              </a:rPr>
              <a:t></a:t>
            </a:r>
            <a:r>
              <a:rPr lang="en-US" i="1" baseline="30000" dirty="0"/>
              <a:t>2</a:t>
            </a:r>
            <a:r>
              <a:rPr lang="en-US" dirty="0"/>
              <a:t>=18.4920, </a:t>
            </a:r>
            <a:r>
              <a:rPr lang="en-US" i="1" dirty="0"/>
              <a:t>p</a:t>
            </a:r>
            <a:r>
              <a:rPr lang="en-US" dirty="0"/>
              <a:t>=0.018; </a:t>
            </a:r>
            <a:r>
              <a:rPr lang="en-US" dirty="0">
                <a:solidFill>
                  <a:schemeClr val="accent1">
                    <a:lumMod val="60000"/>
                    <a:lumOff val="40000"/>
                  </a:schemeClr>
                </a:solidFill>
              </a:rPr>
              <a:t>Ver. 4</a:t>
            </a:r>
            <a:r>
              <a:rPr lang="en-US" dirty="0"/>
              <a:t>: </a:t>
            </a:r>
            <a:r>
              <a:rPr lang="en-US" i="1" dirty="0">
                <a:sym typeface="Symbol" panose="05050102010706020507" pitchFamily="18" charset="2"/>
              </a:rPr>
              <a:t></a:t>
            </a:r>
            <a:r>
              <a:rPr lang="en-US" i="1" baseline="30000" dirty="0"/>
              <a:t>2</a:t>
            </a:r>
            <a:r>
              <a:rPr lang="en-US" i="1" dirty="0"/>
              <a:t>(15)=</a:t>
            </a:r>
            <a:r>
              <a:rPr lang="en-US" dirty="0"/>
              <a:t>304.1</a:t>
            </a:r>
            <a:r>
              <a:rPr lang="en-US" i="1" dirty="0"/>
              <a:t> p</a:t>
            </a:r>
            <a:r>
              <a:rPr lang="en-US" dirty="0"/>
              <a:t>&lt;0.0001)</a:t>
            </a:r>
          </a:p>
          <a:p>
            <a:endParaRPr lang="it-IT" b="1" dirty="0"/>
          </a:p>
          <a:p>
            <a:endParaRPr lang="it-IT" b="1" dirty="0"/>
          </a:p>
          <a:p>
            <a:endParaRPr lang="it-IT" b="1" dirty="0"/>
          </a:p>
          <a:p>
            <a:endParaRPr lang="it-IT" b="1" dirty="0"/>
          </a:p>
          <a:p>
            <a:endParaRPr lang="it-IT" b="1" dirty="0"/>
          </a:p>
          <a:p>
            <a:endParaRPr lang="it-IT" b="1" dirty="0"/>
          </a:p>
          <a:p>
            <a:endParaRPr lang="it-IT" b="1" dirty="0"/>
          </a:p>
          <a:p>
            <a:pPr lvl="1"/>
            <a:r>
              <a:rPr lang="it-IT" b="1" dirty="0"/>
              <a:t>A1</a:t>
            </a:r>
            <a:r>
              <a:rPr lang="it-IT" dirty="0"/>
              <a:t> D-N 	</a:t>
            </a:r>
            <a:r>
              <a:rPr lang="it-IT" dirty="0">
                <a:sym typeface="Symbol" panose="05050102010706020507" pitchFamily="18" charset="2"/>
              </a:rPr>
              <a:t></a:t>
            </a:r>
            <a:r>
              <a:rPr lang="it-IT" dirty="0"/>
              <a:t> 	</a:t>
            </a:r>
            <a:r>
              <a:rPr lang="it-IT" b="1" dirty="0"/>
              <a:t>A2 </a:t>
            </a:r>
            <a:r>
              <a:rPr lang="it-IT" dirty="0"/>
              <a:t>S-AP</a:t>
            </a:r>
            <a:br>
              <a:rPr lang="it-IT" dirty="0"/>
            </a:br>
            <a:r>
              <a:rPr lang="it-IT" b="1" dirty="0"/>
              <a:t>A4 </a:t>
            </a:r>
            <a:r>
              <a:rPr lang="it-IT" dirty="0" err="1"/>
              <a:t>Attraction</a:t>
            </a:r>
            <a:r>
              <a:rPr lang="it-IT" b="1" dirty="0"/>
              <a:t> </a:t>
            </a:r>
            <a:r>
              <a:rPr lang="it-IT" dirty="0">
                <a:sym typeface="Symbol" panose="05050102010706020507" pitchFamily="18" charset="2"/>
              </a:rPr>
              <a:t></a:t>
            </a:r>
            <a:r>
              <a:rPr lang="it-IT" b="1" dirty="0"/>
              <a:t> 	A6 </a:t>
            </a:r>
            <a:r>
              <a:rPr lang="it-IT" dirty="0" err="1"/>
              <a:t>Psych</a:t>
            </a:r>
            <a:r>
              <a:rPr lang="it-IT" dirty="0"/>
              <a:t> V, </a:t>
            </a:r>
            <a:br>
              <a:rPr lang="it-IT" dirty="0"/>
            </a:br>
            <a:r>
              <a:rPr lang="it-IT" b="1" dirty="0"/>
              <a:t>A5 </a:t>
            </a:r>
            <a:r>
              <a:rPr lang="it-IT" dirty="0" err="1"/>
              <a:t>Past</a:t>
            </a:r>
            <a:r>
              <a:rPr lang="it-IT" dirty="0"/>
              <a:t> Part 	</a:t>
            </a:r>
            <a:r>
              <a:rPr lang="it-IT" dirty="0">
                <a:sym typeface="Symbol" panose="05050102010706020507" pitchFamily="18" charset="2"/>
              </a:rPr>
              <a:t></a:t>
            </a:r>
            <a:r>
              <a:rPr lang="it-IT" b="1" dirty="0"/>
              <a:t> 	A7 </a:t>
            </a:r>
            <a:r>
              <a:rPr lang="it-IT" dirty="0"/>
              <a:t>Cumulative</a:t>
            </a:r>
          </a:p>
          <a:p>
            <a:pPr lvl="1"/>
            <a:r>
              <a:rPr lang="en-US" b="1" dirty="0"/>
              <a:t>D-N </a:t>
            </a:r>
            <a:r>
              <a:rPr lang="en-US" dirty="0"/>
              <a:t>Vs. </a:t>
            </a:r>
            <a:r>
              <a:rPr lang="en-US" b="1" dirty="0"/>
              <a:t>Subject-Verb</a:t>
            </a:r>
            <a:r>
              <a:rPr lang="en-US" dirty="0"/>
              <a:t> agreement: </a:t>
            </a:r>
            <a:r>
              <a:rPr lang="en-US" i="1" dirty="0"/>
              <a:t>estimate</a:t>
            </a:r>
            <a:r>
              <a:rPr lang="en-US" dirty="0"/>
              <a:t>= 0.7480, </a:t>
            </a:r>
            <a:r>
              <a:rPr lang="en-US" i="1" dirty="0"/>
              <a:t>SE</a:t>
            </a:r>
            <a:r>
              <a:rPr lang="en-US" dirty="0"/>
              <a:t>= 0.152, </a:t>
            </a:r>
            <a:r>
              <a:rPr lang="en-US" i="1" dirty="0"/>
              <a:t>z</a:t>
            </a:r>
            <a:r>
              <a:rPr lang="en-US" dirty="0"/>
              <a:t>=4.924,  </a:t>
            </a:r>
            <a:r>
              <a:rPr lang="en-US" i="1" dirty="0"/>
              <a:t>p</a:t>
            </a:r>
            <a:r>
              <a:rPr lang="en-US" dirty="0"/>
              <a:t>&lt;0.0001 </a:t>
            </a:r>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A. Agreement &amp; </a:t>
            </a:r>
            <a:r>
              <a:rPr lang="it-IT" b="1" dirty="0" err="1"/>
              <a:t>Inflection</a:t>
            </a:r>
            <a:endParaRPr lang="it-IT" b="1" dirty="0"/>
          </a:p>
          <a:p>
            <a:pPr algn="l"/>
            <a:r>
              <a:rPr lang="it-IT" b="1" dirty="0"/>
              <a:t>A1</a:t>
            </a:r>
            <a:r>
              <a:rPr lang="it-IT" dirty="0"/>
              <a:t>. D-N	</a:t>
            </a:r>
          </a:p>
          <a:p>
            <a:pPr algn="l"/>
            <a:r>
              <a:rPr lang="it-IT" b="1" dirty="0"/>
              <a:t>A2. </a:t>
            </a:r>
            <a:r>
              <a:rPr lang="it-IT" dirty="0" err="1"/>
              <a:t>Subj-Adj</a:t>
            </a:r>
            <a:r>
              <a:rPr lang="it-IT" dirty="0"/>
              <a:t> </a:t>
            </a:r>
            <a:r>
              <a:rPr lang="it-IT" dirty="0" err="1"/>
              <a:t>Pred</a:t>
            </a:r>
            <a:endParaRPr lang="it-IT" dirty="0"/>
          </a:p>
          <a:p>
            <a:pPr algn="l"/>
            <a:r>
              <a:rPr lang="it-IT" b="1" dirty="0"/>
              <a:t>A3. </a:t>
            </a:r>
            <a:r>
              <a:rPr lang="it-IT" dirty="0" err="1"/>
              <a:t>Subj-Verb</a:t>
            </a:r>
            <a:r>
              <a:rPr lang="it-IT" dirty="0"/>
              <a:t>	</a:t>
            </a:r>
          </a:p>
          <a:p>
            <a:pPr algn="l"/>
            <a:r>
              <a:rPr lang="it-IT" b="1" dirty="0"/>
              <a:t>A4. </a:t>
            </a:r>
            <a:r>
              <a:rPr lang="it-IT" dirty="0" err="1"/>
              <a:t>Attraction</a:t>
            </a:r>
            <a:r>
              <a:rPr lang="it-IT" dirty="0"/>
              <a:t>	</a:t>
            </a:r>
          </a:p>
          <a:p>
            <a:pPr algn="l"/>
            <a:r>
              <a:rPr lang="it-IT" b="1" dirty="0"/>
              <a:t>A5. </a:t>
            </a:r>
            <a:r>
              <a:rPr lang="it-IT" dirty="0" err="1"/>
              <a:t>Past-Participle</a:t>
            </a:r>
            <a:endParaRPr lang="it-IT" dirty="0"/>
          </a:p>
          <a:p>
            <a:pPr algn="l"/>
            <a:r>
              <a:rPr lang="it-IT" b="1" dirty="0"/>
              <a:t>A6. </a:t>
            </a:r>
            <a:r>
              <a:rPr lang="it-IT" dirty="0" err="1"/>
              <a:t>Psych</a:t>
            </a:r>
            <a:r>
              <a:rPr lang="it-IT" dirty="0"/>
              <a:t> </a:t>
            </a:r>
            <a:r>
              <a:rPr lang="it-IT" dirty="0" err="1"/>
              <a:t>verbs</a:t>
            </a:r>
            <a:r>
              <a:rPr lang="it-IT" dirty="0"/>
              <a:t> </a:t>
            </a:r>
          </a:p>
          <a:p>
            <a:pPr algn="l"/>
            <a:r>
              <a:rPr lang="it-IT" b="1" dirty="0"/>
              <a:t>A7. </a:t>
            </a:r>
            <a:r>
              <a:rPr lang="it-IT" dirty="0" err="1"/>
              <a:t>Comulative</a:t>
            </a:r>
            <a:r>
              <a:rPr lang="it-IT" dirty="0"/>
              <a:t> agreement</a:t>
            </a:r>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22</a:t>
            </a:fld>
            <a:endParaRPr lang="it-IT"/>
          </a:p>
        </p:txBody>
      </p:sp>
      <p:pic>
        <p:nvPicPr>
          <p:cNvPr id="10" name="Immagine 9">
            <a:extLst>
              <a:ext uri="{FF2B5EF4-FFF2-40B4-BE49-F238E27FC236}">
                <a16:creationId xmlns:a16="http://schemas.microsoft.com/office/drawing/2014/main" id="{8D18DFB4-7645-42F5-BF35-B8B8058BDB7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5880" y="2024844"/>
            <a:ext cx="2888940" cy="2927764"/>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pic>
        <p:nvPicPr>
          <p:cNvPr id="8" name="Immagine 7" descr="Immagine che contiene grafico&#10;&#10;Descrizione generata automaticamente">
            <a:extLst>
              <a:ext uri="{FF2B5EF4-FFF2-40B4-BE49-F238E27FC236}">
                <a16:creationId xmlns:a16="http://schemas.microsoft.com/office/drawing/2014/main" id="{B60776F1-5842-1712-C8C8-5158B2D8E1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2024844"/>
            <a:ext cx="2927764" cy="292776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00807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9" end="9"/>
                                            </p:txEl>
                                          </p:spTgt>
                                        </p:tgtEl>
                                        <p:attrNameLst>
                                          <p:attrName>style.visibility</p:attrName>
                                        </p:attrNameLst>
                                      </p:cBhvr>
                                      <p:to>
                                        <p:strVal val="visible"/>
                                      </p:to>
                                    </p:set>
                                    <p:animEffect transition="in" filter="fade">
                                      <p:cBhvr>
                                        <p:cTn id="24" dur="500"/>
                                        <p:tgtEl>
                                          <p:spTgt spid="11">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animEffect transition="in" filter="fade">
                                      <p:cBhvr>
                                        <p:cTn id="29"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noAutofit/>
          </a:bodyPr>
          <a:lstStyle/>
          <a:p>
            <a:pPr lvl="1"/>
            <a:r>
              <a:rPr lang="en-US" dirty="0"/>
              <a:t>Significant interaction in Subj-Verb </a:t>
            </a:r>
            <a:r>
              <a:rPr lang="en-US" b="1" i="1" dirty="0"/>
              <a:t>type</a:t>
            </a:r>
            <a:r>
              <a:rPr lang="en-US" dirty="0"/>
              <a:t> between predicate type and </a:t>
            </a:r>
            <a:r>
              <a:rPr lang="en-US" b="1" i="1" dirty="0"/>
              <a:t>Age</a:t>
            </a:r>
            <a:r>
              <a:rPr lang="en-US" dirty="0"/>
              <a:t> (</a:t>
            </a:r>
            <a:r>
              <a:rPr lang="en-US" dirty="0">
                <a:solidFill>
                  <a:schemeClr val="accent1">
                    <a:lumMod val="60000"/>
                    <a:lumOff val="40000"/>
                  </a:schemeClr>
                </a:solidFill>
              </a:rPr>
              <a:t>Ver. 4</a:t>
            </a:r>
            <a:r>
              <a:rPr lang="en-US" dirty="0"/>
              <a:t>: </a:t>
            </a:r>
            <a:r>
              <a:rPr lang="en-US" i="1" dirty="0">
                <a:sym typeface="Symbol" panose="05050102010706020507" pitchFamily="18" charset="2"/>
              </a:rPr>
              <a:t></a:t>
            </a:r>
            <a:r>
              <a:rPr lang="en-US" i="1" baseline="30000" dirty="0"/>
              <a:t>2</a:t>
            </a:r>
            <a:r>
              <a:rPr lang="en-US" i="1" dirty="0"/>
              <a:t>(19)</a:t>
            </a:r>
            <a:r>
              <a:rPr lang="en-US" dirty="0"/>
              <a:t>=138.296,</a:t>
            </a:r>
            <a:r>
              <a:rPr lang="en-US" i="1" dirty="0"/>
              <a:t> p</a:t>
            </a:r>
            <a:r>
              <a:rPr lang="en-US" dirty="0"/>
              <a:t>&lt;0.0001)</a:t>
            </a:r>
          </a:p>
          <a:p>
            <a:endParaRPr lang="it-IT" b="1" dirty="0"/>
          </a:p>
          <a:p>
            <a:endParaRPr lang="it-IT" b="1" dirty="0"/>
          </a:p>
          <a:p>
            <a:endParaRPr lang="it-IT" b="1" dirty="0"/>
          </a:p>
          <a:p>
            <a:endParaRPr lang="it-IT" b="1" dirty="0"/>
          </a:p>
          <a:p>
            <a:endParaRPr lang="it-IT" b="1" dirty="0"/>
          </a:p>
          <a:p>
            <a:endParaRPr lang="it-IT" b="1" dirty="0"/>
          </a:p>
          <a:p>
            <a:pPr marL="0" indent="0">
              <a:buNone/>
            </a:pPr>
            <a:endParaRPr lang="it-IT" b="1" dirty="0"/>
          </a:p>
          <a:p>
            <a:pPr lvl="1"/>
            <a:r>
              <a:rPr lang="it-IT" b="1" dirty="0" err="1"/>
              <a:t>Transitives</a:t>
            </a:r>
            <a:r>
              <a:rPr lang="it-IT" dirty="0"/>
              <a:t>	</a:t>
            </a:r>
            <a:r>
              <a:rPr lang="it-IT" dirty="0">
                <a:sym typeface="Symbol" panose="05050102010706020507" pitchFamily="18" charset="2"/>
              </a:rPr>
              <a:t>&lt;</a:t>
            </a:r>
            <a:r>
              <a:rPr lang="it-IT" dirty="0"/>
              <a:t>	</a:t>
            </a:r>
            <a:r>
              <a:rPr lang="it-IT" b="1" dirty="0"/>
              <a:t>Unaccusatives </a:t>
            </a:r>
            <a:r>
              <a:rPr lang="it-IT" dirty="0"/>
              <a:t>and</a:t>
            </a:r>
            <a:r>
              <a:rPr lang="it-IT" b="1" dirty="0"/>
              <a:t> </a:t>
            </a:r>
            <a:r>
              <a:rPr lang="it-IT" b="1" dirty="0" err="1"/>
              <a:t>Unergatives</a:t>
            </a:r>
            <a:endParaRPr lang="it-IT" dirty="0"/>
          </a:p>
          <a:p>
            <a:pPr lvl="1"/>
            <a:r>
              <a:rPr lang="it-IT" b="1" dirty="0">
                <a:sym typeface="Symbol" panose="05050102010706020507" pitchFamily="18" charset="2"/>
              </a:rPr>
              <a:t>Unaccusatives</a:t>
            </a:r>
            <a:r>
              <a:rPr lang="it-IT" dirty="0">
                <a:sym typeface="Symbol" panose="05050102010706020507" pitchFamily="18" charset="2"/>
              </a:rPr>
              <a:t> with </a:t>
            </a:r>
            <a:r>
              <a:rPr lang="it-IT" b="1" dirty="0">
                <a:sym typeface="Symbol" panose="05050102010706020507" pitchFamily="18" charset="2"/>
              </a:rPr>
              <a:t>post-V </a:t>
            </a:r>
            <a:r>
              <a:rPr lang="it-IT" b="1" dirty="0" err="1">
                <a:sym typeface="Symbol" panose="05050102010706020507" pitchFamily="18" charset="2"/>
              </a:rPr>
              <a:t>subjects</a:t>
            </a:r>
            <a:r>
              <a:rPr lang="it-IT" b="1" dirty="0">
                <a:sym typeface="Symbol" panose="05050102010706020507" pitchFamily="18" charset="2"/>
              </a:rPr>
              <a:t> </a:t>
            </a:r>
            <a:r>
              <a:rPr lang="it-IT" dirty="0">
                <a:sym typeface="Symbol" panose="05050102010706020507" pitchFamily="18" charset="2"/>
              </a:rPr>
              <a:t> </a:t>
            </a:r>
            <a:r>
              <a:rPr lang="it-IT" b="1" dirty="0">
                <a:sym typeface="Symbol" panose="05050102010706020507" pitchFamily="18" charset="2"/>
              </a:rPr>
              <a:t>Unaccusatives</a:t>
            </a:r>
            <a:r>
              <a:rPr lang="it-IT" dirty="0">
                <a:sym typeface="Symbol" panose="05050102010706020507" pitchFamily="18" charset="2"/>
              </a:rPr>
              <a:t> and </a:t>
            </a:r>
            <a:r>
              <a:rPr lang="it-IT" b="1" dirty="0" err="1">
                <a:sym typeface="Symbol" panose="05050102010706020507" pitchFamily="18" charset="2"/>
              </a:rPr>
              <a:t>Unergatives</a:t>
            </a:r>
            <a:r>
              <a:rPr lang="it-IT" dirty="0">
                <a:sym typeface="Symbol" panose="05050102010706020507" pitchFamily="18" charset="2"/>
              </a:rPr>
              <a:t> with </a:t>
            </a:r>
            <a:r>
              <a:rPr lang="it-IT" b="1" dirty="0" err="1">
                <a:sym typeface="Symbol" panose="05050102010706020507" pitchFamily="18" charset="2"/>
              </a:rPr>
              <a:t>pre</a:t>
            </a:r>
            <a:r>
              <a:rPr lang="it-IT" b="1" dirty="0">
                <a:sym typeface="Symbol" panose="05050102010706020507" pitchFamily="18" charset="2"/>
              </a:rPr>
              <a:t>-V </a:t>
            </a:r>
            <a:r>
              <a:rPr lang="it-IT" b="1" dirty="0" err="1">
                <a:sym typeface="Symbol" panose="05050102010706020507" pitchFamily="18" charset="2"/>
              </a:rPr>
              <a:t>subjects</a:t>
            </a:r>
            <a:endParaRPr lang="it-IT" b="1" dirty="0">
              <a:sym typeface="Symbol" panose="05050102010706020507" pitchFamily="18" charset="2"/>
            </a:endParaRPr>
          </a:p>
          <a:p>
            <a:pPr lvl="1"/>
            <a:r>
              <a:rPr lang="it-IT" dirty="0">
                <a:sym typeface="Symbol" panose="05050102010706020507" pitchFamily="18" charset="2"/>
              </a:rPr>
              <a:t>The</a:t>
            </a:r>
            <a:r>
              <a:rPr lang="it-IT" b="1" dirty="0">
                <a:sym typeface="Symbol" panose="05050102010706020507" pitchFamily="18" charset="2"/>
              </a:rPr>
              <a:t> </a:t>
            </a:r>
            <a:r>
              <a:rPr lang="it-IT" b="1" dirty="0" err="1">
                <a:sym typeface="Symbol" panose="05050102010706020507" pitchFamily="18" charset="2"/>
              </a:rPr>
              <a:t>number</a:t>
            </a:r>
            <a:r>
              <a:rPr lang="it-IT" b="1" dirty="0">
                <a:sym typeface="Symbol" panose="05050102010706020507" pitchFamily="18" charset="2"/>
              </a:rPr>
              <a:t> of </a:t>
            </a:r>
            <a:r>
              <a:rPr lang="it-IT" b="1" dirty="0" err="1">
                <a:sym typeface="Symbol" panose="05050102010706020507" pitchFamily="18" charset="2"/>
              </a:rPr>
              <a:t>arguments</a:t>
            </a:r>
            <a:r>
              <a:rPr lang="it-IT" b="1" dirty="0">
                <a:sym typeface="Symbol" panose="05050102010706020507" pitchFamily="18" charset="2"/>
              </a:rPr>
              <a:t> </a:t>
            </a:r>
            <a:r>
              <a:rPr lang="it-IT" dirty="0" err="1">
                <a:sym typeface="Symbol" panose="05050102010706020507" pitchFamily="18" charset="2"/>
              </a:rPr>
              <a:t>is</a:t>
            </a:r>
            <a:r>
              <a:rPr lang="it-IT" dirty="0">
                <a:sym typeface="Symbol" panose="05050102010706020507" pitchFamily="18" charset="2"/>
              </a:rPr>
              <a:t> the </a:t>
            </a:r>
            <a:r>
              <a:rPr lang="it-IT" dirty="0" err="1">
                <a:sym typeface="Symbol" panose="05050102010706020507" pitchFamily="18" charset="2"/>
              </a:rPr>
              <a:t>significant</a:t>
            </a:r>
            <a:r>
              <a:rPr lang="it-IT" dirty="0">
                <a:sym typeface="Symbol" panose="05050102010706020507" pitchFamily="18" charset="2"/>
              </a:rPr>
              <a:t> </a:t>
            </a:r>
            <a:r>
              <a:rPr lang="it-IT" dirty="0" err="1">
                <a:sym typeface="Symbol" panose="05050102010706020507" pitchFamily="18" charset="2"/>
              </a:rPr>
              <a:t>factor</a:t>
            </a:r>
            <a:r>
              <a:rPr lang="it-IT" dirty="0">
                <a:sym typeface="Symbol" panose="05050102010706020507" pitchFamily="18" charset="2"/>
              </a:rPr>
              <a:t>, </a:t>
            </a:r>
            <a:r>
              <a:rPr lang="it-IT" dirty="0" err="1">
                <a:sym typeface="Symbol" panose="05050102010706020507" pitchFamily="18" charset="2"/>
              </a:rPr>
              <a:t>interacting</a:t>
            </a:r>
            <a:r>
              <a:rPr lang="it-IT" dirty="0">
                <a:sym typeface="Symbol" panose="05050102010706020507" pitchFamily="18" charset="2"/>
              </a:rPr>
              <a:t> </a:t>
            </a:r>
            <a:r>
              <a:rPr lang="it-IT" dirty="0" err="1">
                <a:sym typeface="Symbol" panose="05050102010706020507" pitchFamily="18" charset="2"/>
              </a:rPr>
              <a:t>also</a:t>
            </a:r>
            <a:r>
              <a:rPr lang="it-IT" dirty="0">
                <a:sym typeface="Symbol" panose="05050102010706020507" pitchFamily="18" charset="2"/>
              </a:rPr>
              <a:t> with age group (</a:t>
            </a:r>
            <a:r>
              <a:rPr lang="en-US" i="1" dirty="0">
                <a:sym typeface="Symbol" panose="05050102010706020507" pitchFamily="18" charset="2"/>
              </a:rPr>
              <a:t></a:t>
            </a:r>
            <a:r>
              <a:rPr lang="en-US" i="1" baseline="30000" dirty="0"/>
              <a:t>2</a:t>
            </a:r>
            <a:r>
              <a:rPr lang="en-US" i="1" dirty="0"/>
              <a:t>(39)</a:t>
            </a:r>
            <a:r>
              <a:rPr lang="en-US" dirty="0"/>
              <a:t>=75.571,</a:t>
            </a:r>
            <a:r>
              <a:rPr lang="en-US" i="1" dirty="0"/>
              <a:t> p</a:t>
            </a:r>
            <a:r>
              <a:rPr lang="en-US" dirty="0"/>
              <a:t>=0.0004</a:t>
            </a:r>
            <a:r>
              <a:rPr lang="it-IT" dirty="0">
                <a:sym typeface="Symbol" panose="05050102010706020507" pitchFamily="18" charset="2"/>
              </a:rPr>
              <a:t>): </a:t>
            </a:r>
            <a:br>
              <a:rPr lang="it-IT" dirty="0">
                <a:sym typeface="Symbol" panose="05050102010706020507" pitchFamily="18" charset="2"/>
              </a:rPr>
            </a:br>
            <a:r>
              <a:rPr lang="it-IT" dirty="0" err="1">
                <a:sym typeface="Symbol" panose="05050102010706020507" pitchFamily="18" charset="2"/>
              </a:rPr>
              <a:t>until</a:t>
            </a:r>
            <a:r>
              <a:rPr lang="it-IT" dirty="0">
                <a:sym typeface="Symbol" panose="05050102010706020507" pitchFamily="18" charset="2"/>
              </a:rPr>
              <a:t> </a:t>
            </a:r>
            <a:r>
              <a:rPr lang="it-IT" b="1" dirty="0">
                <a:sym typeface="Symbol" panose="05050102010706020507" pitchFamily="18" charset="2"/>
              </a:rPr>
              <a:t>age 9,</a:t>
            </a:r>
            <a:r>
              <a:rPr lang="it-IT" dirty="0">
                <a:sym typeface="Symbol" panose="05050102010706020507" pitchFamily="18" charset="2"/>
              </a:rPr>
              <a:t> 1-arg </a:t>
            </a:r>
            <a:r>
              <a:rPr lang="it-IT" dirty="0" err="1">
                <a:sym typeface="Symbol" panose="05050102010706020507" pitchFamily="18" charset="2"/>
              </a:rPr>
              <a:t>predicates</a:t>
            </a:r>
            <a:r>
              <a:rPr lang="it-IT" dirty="0">
                <a:sym typeface="Symbol" panose="05050102010706020507" pitchFamily="18" charset="2"/>
              </a:rPr>
              <a:t> &gt; 2-arg </a:t>
            </a:r>
            <a:r>
              <a:rPr lang="it-IT" dirty="0" err="1">
                <a:sym typeface="Symbol" panose="05050102010706020507" pitchFamily="18" charset="2"/>
              </a:rPr>
              <a:t>predicates</a:t>
            </a:r>
            <a:endParaRPr lang="it-IT" dirty="0">
              <a:sym typeface="Symbol" panose="05050102010706020507" pitchFamily="18" charset="2"/>
            </a:endParaRPr>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A. Agreement &amp; </a:t>
            </a:r>
            <a:r>
              <a:rPr lang="it-IT" b="1" dirty="0" err="1"/>
              <a:t>Inflection</a:t>
            </a:r>
            <a:endParaRPr lang="it-IT" b="1" dirty="0"/>
          </a:p>
          <a:p>
            <a:pPr algn="l"/>
            <a:r>
              <a:rPr lang="it-IT" b="1" dirty="0"/>
              <a:t>A1</a:t>
            </a:r>
            <a:r>
              <a:rPr lang="it-IT" dirty="0"/>
              <a:t>. D-N	</a:t>
            </a:r>
          </a:p>
          <a:p>
            <a:pPr algn="l"/>
            <a:r>
              <a:rPr lang="it-IT" b="1" dirty="0"/>
              <a:t>A2. </a:t>
            </a:r>
            <a:r>
              <a:rPr lang="it-IT" dirty="0" err="1"/>
              <a:t>Subj-Adj</a:t>
            </a:r>
            <a:r>
              <a:rPr lang="it-IT" dirty="0"/>
              <a:t> </a:t>
            </a:r>
            <a:r>
              <a:rPr lang="it-IT" dirty="0" err="1"/>
              <a:t>Pred</a:t>
            </a:r>
            <a:endParaRPr lang="it-IT" dirty="0"/>
          </a:p>
          <a:p>
            <a:pPr algn="l"/>
            <a:r>
              <a:rPr lang="it-IT" b="1" dirty="0">
                <a:solidFill>
                  <a:schemeClr val="accent1">
                    <a:lumMod val="40000"/>
                    <a:lumOff val="60000"/>
                  </a:schemeClr>
                </a:solidFill>
              </a:rPr>
              <a:t>A3. </a:t>
            </a:r>
            <a:r>
              <a:rPr lang="it-IT" dirty="0" err="1">
                <a:solidFill>
                  <a:schemeClr val="accent1">
                    <a:lumMod val="40000"/>
                    <a:lumOff val="60000"/>
                  </a:schemeClr>
                </a:solidFill>
              </a:rPr>
              <a:t>Subj-Verb</a:t>
            </a:r>
            <a:r>
              <a:rPr lang="it-IT" dirty="0"/>
              <a:t>	</a:t>
            </a:r>
          </a:p>
          <a:p>
            <a:pPr algn="l"/>
            <a:r>
              <a:rPr lang="it-IT" b="1" dirty="0"/>
              <a:t>A4. </a:t>
            </a:r>
            <a:r>
              <a:rPr lang="it-IT" dirty="0" err="1"/>
              <a:t>Attraction</a:t>
            </a:r>
            <a:r>
              <a:rPr lang="it-IT" dirty="0"/>
              <a:t>	</a:t>
            </a:r>
          </a:p>
          <a:p>
            <a:pPr algn="l"/>
            <a:r>
              <a:rPr lang="it-IT" b="1" dirty="0"/>
              <a:t>A5. </a:t>
            </a:r>
            <a:r>
              <a:rPr lang="it-IT" dirty="0" err="1"/>
              <a:t>Past-Participle</a:t>
            </a:r>
            <a:endParaRPr lang="it-IT" dirty="0"/>
          </a:p>
          <a:p>
            <a:pPr algn="l"/>
            <a:r>
              <a:rPr lang="it-IT" b="1" dirty="0"/>
              <a:t>A6. </a:t>
            </a:r>
            <a:r>
              <a:rPr lang="it-IT" dirty="0" err="1"/>
              <a:t>Psych</a:t>
            </a:r>
            <a:r>
              <a:rPr lang="it-IT" dirty="0"/>
              <a:t> </a:t>
            </a:r>
            <a:r>
              <a:rPr lang="it-IT" dirty="0" err="1"/>
              <a:t>verbs</a:t>
            </a:r>
            <a:r>
              <a:rPr lang="it-IT" dirty="0"/>
              <a:t> </a:t>
            </a:r>
          </a:p>
          <a:p>
            <a:pPr algn="l"/>
            <a:r>
              <a:rPr lang="it-IT" b="1" dirty="0"/>
              <a:t>A7. </a:t>
            </a:r>
            <a:r>
              <a:rPr lang="it-IT" dirty="0" err="1"/>
              <a:t>Comulative</a:t>
            </a:r>
            <a:r>
              <a:rPr lang="it-IT" dirty="0"/>
              <a:t> agreement</a:t>
            </a:r>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23</a:t>
            </a:fld>
            <a:endParaRPr lang="it-IT"/>
          </a:p>
        </p:txBody>
      </p:sp>
      <p:pic>
        <p:nvPicPr>
          <p:cNvPr id="8" name="Immagine 7">
            <a:extLst>
              <a:ext uri="{FF2B5EF4-FFF2-40B4-BE49-F238E27FC236}">
                <a16:creationId xmlns:a16="http://schemas.microsoft.com/office/drawing/2014/main" id="{B60776F1-5842-1712-C8C8-5158B2D8E17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159896" y="1462198"/>
            <a:ext cx="2927764" cy="292776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9" name="Immagine 8" descr="Immagine che contiene grafico&#10;&#10;Descrizione generata automaticamente">
            <a:extLst>
              <a:ext uri="{FF2B5EF4-FFF2-40B4-BE49-F238E27FC236}">
                <a16:creationId xmlns:a16="http://schemas.microsoft.com/office/drawing/2014/main" id="{3EAE6D3A-C3B7-5593-C0ED-FD1439D49F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6260" y="1468101"/>
            <a:ext cx="2927764" cy="292776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56197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xEl>
                                              <p:pRg st="8" end="8"/>
                                            </p:txEl>
                                          </p:spTgt>
                                        </p:tgtEl>
                                        <p:attrNameLst>
                                          <p:attrName>style.visibility</p:attrName>
                                        </p:attrNameLst>
                                      </p:cBhvr>
                                      <p:to>
                                        <p:strVal val="visible"/>
                                      </p:to>
                                    </p:set>
                                    <p:animEffect transition="in" filter="fade">
                                      <p:cBhvr>
                                        <p:cTn id="16" dur="500"/>
                                        <p:tgtEl>
                                          <p:spTgt spid="11">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xEl>
                                              <p:pRg st="9" end="9"/>
                                            </p:txEl>
                                          </p:spTgt>
                                        </p:tgtEl>
                                        <p:attrNameLst>
                                          <p:attrName>style.visibility</p:attrName>
                                        </p:attrNameLst>
                                      </p:cBhvr>
                                      <p:to>
                                        <p:strVal val="visible"/>
                                      </p:to>
                                    </p:set>
                                    <p:animEffect transition="in" filter="fade">
                                      <p:cBhvr>
                                        <p:cTn id="21" dur="500"/>
                                        <p:tgtEl>
                                          <p:spTgt spid="11">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xEl>
                                              <p:pRg st="10" end="10"/>
                                            </p:txEl>
                                          </p:spTgt>
                                        </p:tgtEl>
                                        <p:attrNameLst>
                                          <p:attrName>style.visibility</p:attrName>
                                        </p:attrNameLst>
                                      </p:cBhvr>
                                      <p:to>
                                        <p:strVal val="visible"/>
                                      </p:to>
                                    </p:set>
                                    <p:animEffect transition="in" filter="fade">
                                      <p:cBhvr>
                                        <p:cTn id="26" dur="500"/>
                                        <p:tgtEl>
                                          <p:spTgt spid="11">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a:xfrm>
            <a:off x="4800599" y="731520"/>
            <a:ext cx="6823899" cy="5613804"/>
          </a:xfrm>
        </p:spPr>
        <p:txBody>
          <a:bodyPr>
            <a:normAutofit/>
          </a:bodyPr>
          <a:lstStyle/>
          <a:p>
            <a:r>
              <a:rPr lang="en-US" b="1" dirty="0"/>
              <a:t>Attraction in Agreement</a:t>
            </a:r>
          </a:p>
          <a:p>
            <a:pPr lvl="1"/>
            <a:r>
              <a:rPr lang="en-US" dirty="0"/>
              <a:t>Significant </a:t>
            </a:r>
            <a:r>
              <a:rPr lang="en-US" b="1" i="1" dirty="0"/>
              <a:t>locality</a:t>
            </a:r>
            <a:r>
              <a:rPr lang="en-US" dirty="0"/>
              <a:t> X </a:t>
            </a:r>
            <a:r>
              <a:rPr lang="en-US" b="1" i="1" dirty="0"/>
              <a:t>age</a:t>
            </a:r>
            <a:r>
              <a:rPr lang="en-US" dirty="0"/>
              <a:t> effect </a:t>
            </a:r>
            <a:br>
              <a:rPr lang="en-US" dirty="0"/>
            </a:br>
            <a:r>
              <a:rPr lang="en-US" dirty="0"/>
              <a:t>(</a:t>
            </a:r>
            <a:r>
              <a:rPr lang="en-US" i="1" dirty="0">
                <a:sym typeface="Symbol" panose="05050102010706020507" pitchFamily="18" charset="2"/>
              </a:rPr>
              <a:t></a:t>
            </a:r>
            <a:r>
              <a:rPr lang="en-US" i="1" baseline="30000" dirty="0"/>
              <a:t>2</a:t>
            </a:r>
            <a:r>
              <a:rPr lang="en-US" i="1" dirty="0"/>
              <a:t>(6)</a:t>
            </a:r>
            <a:r>
              <a:rPr lang="en-US" dirty="0"/>
              <a:t>=100.78  </a:t>
            </a:r>
            <a:r>
              <a:rPr lang="en-US" i="1" dirty="0"/>
              <a:t>p</a:t>
            </a:r>
            <a:r>
              <a:rPr lang="en-US" dirty="0"/>
              <a:t>&lt;0.0001)</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pPr algn="l"/>
            <a:r>
              <a:rPr lang="it-IT" b="1" dirty="0"/>
              <a:t>A1</a:t>
            </a:r>
            <a:r>
              <a:rPr lang="it-IT" dirty="0"/>
              <a:t>. D-N	</a:t>
            </a:r>
          </a:p>
          <a:p>
            <a:pPr algn="l"/>
            <a:r>
              <a:rPr lang="it-IT" b="1" dirty="0">
                <a:solidFill>
                  <a:schemeClr val="accent1">
                    <a:lumMod val="40000"/>
                    <a:lumOff val="60000"/>
                  </a:schemeClr>
                </a:solidFill>
              </a:rPr>
              <a:t>A2. </a:t>
            </a:r>
            <a:r>
              <a:rPr lang="it-IT" b="1" dirty="0" err="1">
                <a:solidFill>
                  <a:schemeClr val="accent1">
                    <a:lumMod val="40000"/>
                    <a:lumOff val="60000"/>
                  </a:schemeClr>
                </a:solidFill>
              </a:rPr>
              <a:t>Subj-Adj</a:t>
            </a:r>
            <a:r>
              <a:rPr lang="it-IT" b="1" dirty="0">
                <a:solidFill>
                  <a:schemeClr val="accent1">
                    <a:lumMod val="40000"/>
                    <a:lumOff val="60000"/>
                  </a:schemeClr>
                </a:solidFill>
              </a:rPr>
              <a:t> </a:t>
            </a:r>
            <a:r>
              <a:rPr lang="it-IT" b="1" dirty="0" err="1">
                <a:solidFill>
                  <a:schemeClr val="accent1">
                    <a:lumMod val="40000"/>
                    <a:lumOff val="60000"/>
                  </a:schemeClr>
                </a:solidFill>
              </a:rPr>
              <a:t>Pred</a:t>
            </a:r>
            <a:endParaRPr lang="it-IT" b="1" dirty="0">
              <a:solidFill>
                <a:schemeClr val="accent1">
                  <a:lumMod val="40000"/>
                  <a:lumOff val="60000"/>
                </a:schemeClr>
              </a:solidFill>
            </a:endParaRPr>
          </a:p>
          <a:p>
            <a:pPr algn="l"/>
            <a:r>
              <a:rPr lang="it-IT" b="1" dirty="0">
                <a:solidFill>
                  <a:schemeClr val="accent1">
                    <a:lumMod val="40000"/>
                    <a:lumOff val="60000"/>
                  </a:schemeClr>
                </a:solidFill>
              </a:rPr>
              <a:t>A3. </a:t>
            </a:r>
            <a:r>
              <a:rPr lang="it-IT" b="1" dirty="0" err="1">
                <a:solidFill>
                  <a:schemeClr val="accent1">
                    <a:lumMod val="40000"/>
                    <a:lumOff val="60000"/>
                  </a:schemeClr>
                </a:solidFill>
              </a:rPr>
              <a:t>Subj-Verb</a:t>
            </a:r>
            <a:r>
              <a:rPr lang="it-IT" dirty="0"/>
              <a:t>	</a:t>
            </a:r>
          </a:p>
          <a:p>
            <a:pPr algn="l"/>
            <a:r>
              <a:rPr lang="it-IT" b="1" dirty="0">
                <a:solidFill>
                  <a:schemeClr val="accent1">
                    <a:lumMod val="40000"/>
                    <a:lumOff val="60000"/>
                  </a:schemeClr>
                </a:solidFill>
              </a:rPr>
              <a:t>A4. </a:t>
            </a:r>
            <a:r>
              <a:rPr lang="it-IT" b="1" dirty="0" err="1">
                <a:solidFill>
                  <a:schemeClr val="accent1">
                    <a:lumMod val="40000"/>
                    <a:lumOff val="60000"/>
                  </a:schemeClr>
                </a:solidFill>
              </a:rPr>
              <a:t>Attraction</a:t>
            </a:r>
            <a:r>
              <a:rPr lang="it-IT" dirty="0"/>
              <a:t>	</a:t>
            </a:r>
          </a:p>
          <a:p>
            <a:pPr algn="l"/>
            <a:r>
              <a:rPr lang="it-IT" b="1" dirty="0"/>
              <a:t>A5. </a:t>
            </a:r>
            <a:r>
              <a:rPr lang="it-IT" dirty="0" err="1"/>
              <a:t>Past-Participle</a:t>
            </a:r>
            <a:endParaRPr lang="it-IT" dirty="0"/>
          </a:p>
          <a:p>
            <a:pPr algn="l"/>
            <a:r>
              <a:rPr lang="it-IT" b="1" dirty="0"/>
              <a:t>A6. </a:t>
            </a:r>
            <a:r>
              <a:rPr lang="it-IT" dirty="0" err="1"/>
              <a:t>Psych</a:t>
            </a:r>
            <a:r>
              <a:rPr lang="it-IT" dirty="0"/>
              <a:t> </a:t>
            </a:r>
            <a:r>
              <a:rPr lang="it-IT" dirty="0" err="1"/>
              <a:t>verbs</a:t>
            </a:r>
            <a:r>
              <a:rPr lang="it-IT" dirty="0"/>
              <a:t> </a:t>
            </a:r>
          </a:p>
          <a:p>
            <a:pPr algn="l"/>
            <a:r>
              <a:rPr lang="it-IT" b="1" dirty="0"/>
              <a:t>A7. </a:t>
            </a:r>
            <a:r>
              <a:rPr lang="it-IT" dirty="0" err="1"/>
              <a:t>Comulative</a:t>
            </a:r>
            <a:r>
              <a:rPr lang="it-IT" dirty="0"/>
              <a:t> agreement</a:t>
            </a:r>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24</a:t>
            </a:fld>
            <a:endParaRPr lang="it-IT"/>
          </a:p>
        </p:txBody>
      </p:sp>
      <p:pic>
        <p:nvPicPr>
          <p:cNvPr id="9" name="Immagine 8">
            <a:extLst>
              <a:ext uri="{FF2B5EF4-FFF2-40B4-BE49-F238E27FC236}">
                <a16:creationId xmlns:a16="http://schemas.microsoft.com/office/drawing/2014/main" id="{4114C7AF-EECA-0343-02F9-8F431616BA75}"/>
              </a:ext>
            </a:extLst>
          </p:cNvPr>
          <p:cNvPicPr>
            <a:picLocks noChangeAspect="1"/>
          </p:cNvPicPr>
          <p:nvPr/>
        </p:nvPicPr>
        <p:blipFill>
          <a:blip r:embed="rId4"/>
          <a:stretch>
            <a:fillRect/>
          </a:stretch>
        </p:blipFill>
        <p:spPr>
          <a:xfrm>
            <a:off x="4416721" y="2096851"/>
            <a:ext cx="3584283" cy="3584283"/>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07B6C75B-83A7-91EA-903A-277DD66A2AB1}"/>
              </a:ext>
            </a:extLst>
          </p:cNvPr>
          <p:cNvPicPr>
            <a:picLocks noChangeAspect="1"/>
          </p:cNvPicPr>
          <p:nvPr/>
        </p:nvPicPr>
        <p:blipFill>
          <a:blip r:embed="rId5"/>
          <a:stretch>
            <a:fillRect/>
          </a:stretch>
        </p:blipFill>
        <p:spPr>
          <a:xfrm>
            <a:off x="8212548" y="2096852"/>
            <a:ext cx="3584282" cy="3584282"/>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25121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noAutofit/>
          </a:bodyPr>
          <a:lstStyle/>
          <a:p>
            <a:r>
              <a:rPr lang="en-US" dirty="0"/>
              <a:t>Significant </a:t>
            </a:r>
            <a:r>
              <a:rPr lang="en-US" b="1" i="1" dirty="0"/>
              <a:t>age</a:t>
            </a:r>
            <a:r>
              <a:rPr lang="en-US" b="1" dirty="0"/>
              <a:t> X </a:t>
            </a:r>
            <a:r>
              <a:rPr lang="en-US" dirty="0"/>
              <a:t>argument structure </a:t>
            </a:r>
            <a:r>
              <a:rPr lang="en-US" b="1" i="1" dirty="0"/>
              <a:t>type</a:t>
            </a:r>
            <a:r>
              <a:rPr lang="en-US" b="1" dirty="0"/>
              <a:t> </a:t>
            </a:r>
            <a:r>
              <a:rPr lang="en-US" dirty="0"/>
              <a:t>interaction </a:t>
            </a:r>
            <a:br>
              <a:rPr lang="en-US" dirty="0"/>
            </a:br>
            <a:r>
              <a:rPr lang="en-US" dirty="0"/>
              <a:t>(</a:t>
            </a:r>
            <a:r>
              <a:rPr lang="en-US" i="1" dirty="0">
                <a:sym typeface="Symbol" panose="05050102010706020507" pitchFamily="18" charset="2"/>
              </a:rPr>
              <a:t></a:t>
            </a:r>
            <a:r>
              <a:rPr lang="en-US" i="1" baseline="30000" dirty="0"/>
              <a:t>2</a:t>
            </a:r>
            <a:r>
              <a:rPr lang="en-US" i="1" dirty="0"/>
              <a:t>(5)</a:t>
            </a:r>
            <a:r>
              <a:rPr lang="en-US" dirty="0"/>
              <a:t>=108.786,  </a:t>
            </a:r>
            <a:r>
              <a:rPr lang="en-US" i="1" dirty="0"/>
              <a:t>p</a:t>
            </a:r>
            <a:r>
              <a:rPr lang="en-US" dirty="0"/>
              <a:t>&lt;0.0001)</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r>
              <a:rPr lang="en-US" dirty="0"/>
              <a:t>B2 &gt; B3</a:t>
            </a:r>
          </a:p>
          <a:p>
            <a:r>
              <a:rPr lang="en-US" dirty="0"/>
              <a:t>B1 </a:t>
            </a:r>
            <a:r>
              <a:rPr lang="en-US" dirty="0">
                <a:sym typeface="Symbol" panose="05050102010706020507" pitchFamily="18" charset="2"/>
              </a:rPr>
              <a:t> B2 (significant in 7-8 y.o. children)</a:t>
            </a:r>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B. </a:t>
            </a:r>
            <a:r>
              <a:rPr lang="it-IT" b="1" dirty="0" err="1"/>
              <a:t>Thematic</a:t>
            </a:r>
            <a:r>
              <a:rPr lang="it-IT" b="1" dirty="0"/>
              <a:t> </a:t>
            </a:r>
            <a:r>
              <a:rPr lang="it-IT" b="1" dirty="0" err="1"/>
              <a:t>roles</a:t>
            </a:r>
            <a:endParaRPr lang="it-IT" b="1" dirty="0"/>
          </a:p>
          <a:p>
            <a:endParaRPr lang="it-IT" b="1" dirty="0"/>
          </a:p>
          <a:p>
            <a:pPr algn="l"/>
            <a:r>
              <a:rPr lang="it-IT" b="1" dirty="0"/>
              <a:t>B1</a:t>
            </a:r>
            <a:r>
              <a:rPr lang="it-IT" dirty="0"/>
              <a:t>. Argumental </a:t>
            </a:r>
            <a:r>
              <a:rPr lang="it-IT" dirty="0" err="1"/>
              <a:t>structure</a:t>
            </a:r>
            <a:endParaRPr lang="it-IT" dirty="0"/>
          </a:p>
          <a:p>
            <a:pPr algn="l"/>
            <a:r>
              <a:rPr lang="it-IT" b="1" dirty="0"/>
              <a:t>B2</a:t>
            </a:r>
            <a:r>
              <a:rPr lang="it-IT" dirty="0"/>
              <a:t>. </a:t>
            </a:r>
            <a:r>
              <a:rPr lang="it-IT" dirty="0" err="1"/>
              <a:t>Auxiliary</a:t>
            </a:r>
            <a:r>
              <a:rPr lang="it-IT" dirty="0"/>
              <a:t> </a:t>
            </a:r>
            <a:r>
              <a:rPr lang="it-IT" dirty="0" err="1"/>
              <a:t>selection</a:t>
            </a:r>
            <a:endParaRPr lang="it-IT" dirty="0"/>
          </a:p>
          <a:p>
            <a:pPr algn="l"/>
            <a:r>
              <a:rPr lang="it-IT" b="1" dirty="0"/>
              <a:t>B3</a:t>
            </a:r>
            <a:r>
              <a:rPr lang="it-IT" dirty="0"/>
              <a:t>. Passive </a:t>
            </a:r>
            <a:r>
              <a:rPr lang="it-IT" dirty="0" err="1"/>
              <a:t>diathesis</a:t>
            </a:r>
            <a:endParaRPr lang="it-IT" dirty="0"/>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25</a:t>
            </a:fld>
            <a:endParaRPr lang="it-IT"/>
          </a:p>
        </p:txBody>
      </p:sp>
      <p:pic>
        <p:nvPicPr>
          <p:cNvPr id="8" name="Immagine 7">
            <a:extLst>
              <a:ext uri="{FF2B5EF4-FFF2-40B4-BE49-F238E27FC236}">
                <a16:creationId xmlns:a16="http://schemas.microsoft.com/office/drawing/2014/main" id="{1B59CFAC-E56D-B1BF-2AD2-E28970BDB0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68008" y="1444470"/>
            <a:ext cx="3969060" cy="3969060"/>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22423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animEffect transition="in" filter="fade">
                                      <p:cBhvr>
                                        <p:cTn id="17" dur="500"/>
                                        <p:tgtEl>
                                          <p:spTgt spid="11">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11" end="11"/>
                                            </p:txEl>
                                          </p:spTgt>
                                        </p:tgtEl>
                                        <p:attrNameLst>
                                          <p:attrName>style.visibility</p:attrName>
                                        </p:attrNameLst>
                                      </p:cBhvr>
                                      <p:to>
                                        <p:strVal val="visible"/>
                                      </p:to>
                                    </p:set>
                                    <p:animEffect transition="in" filter="fade">
                                      <p:cBhvr>
                                        <p:cTn id="22"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r>
              <a:rPr lang="en-US" dirty="0"/>
              <a:t>Significant </a:t>
            </a:r>
            <a:r>
              <a:rPr lang="en-US" b="1" i="1" dirty="0" err="1"/>
              <a:t>age_group</a:t>
            </a:r>
            <a:r>
              <a:rPr lang="en-US" b="1" dirty="0"/>
              <a:t> X </a:t>
            </a:r>
            <a:r>
              <a:rPr lang="en-US" b="1" i="1" dirty="0"/>
              <a:t>features</a:t>
            </a:r>
            <a:r>
              <a:rPr lang="en-US" b="1" dirty="0"/>
              <a:t> </a:t>
            </a:r>
            <a:r>
              <a:rPr lang="en-US" dirty="0"/>
              <a:t>interaction </a:t>
            </a:r>
            <a:br>
              <a:rPr lang="en-US" dirty="0"/>
            </a:br>
            <a:r>
              <a:rPr lang="en-US" dirty="0"/>
              <a:t>(</a:t>
            </a:r>
            <a:r>
              <a:rPr lang="en-US" i="1" dirty="0">
                <a:sym typeface="Symbol" panose="05050102010706020507" pitchFamily="18" charset="2"/>
              </a:rPr>
              <a:t></a:t>
            </a:r>
            <a:r>
              <a:rPr lang="en-US" i="1" baseline="30000" dirty="0"/>
              <a:t>2</a:t>
            </a:r>
            <a:r>
              <a:rPr lang="en-US" i="1" dirty="0"/>
              <a:t>(4)</a:t>
            </a:r>
            <a:r>
              <a:rPr lang="en-US" dirty="0"/>
              <a:t>=18.1994,  </a:t>
            </a:r>
            <a:r>
              <a:rPr lang="en-US" i="1" dirty="0"/>
              <a:t>p</a:t>
            </a:r>
            <a:r>
              <a:rPr lang="en-US" dirty="0"/>
              <a:t>=0.001)</a:t>
            </a:r>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B. </a:t>
            </a:r>
            <a:r>
              <a:rPr lang="it-IT" b="1" dirty="0" err="1"/>
              <a:t>Thematic</a:t>
            </a:r>
            <a:r>
              <a:rPr lang="it-IT" b="1" dirty="0"/>
              <a:t> </a:t>
            </a:r>
            <a:r>
              <a:rPr lang="it-IT" b="1" dirty="0" err="1"/>
              <a:t>roles</a:t>
            </a:r>
            <a:endParaRPr lang="it-IT" b="1" dirty="0"/>
          </a:p>
          <a:p>
            <a:endParaRPr lang="it-IT" b="1" dirty="0"/>
          </a:p>
          <a:p>
            <a:pPr algn="l"/>
            <a:r>
              <a:rPr lang="it-IT" b="1" dirty="0">
                <a:solidFill>
                  <a:schemeClr val="accent1">
                    <a:lumMod val="40000"/>
                    <a:lumOff val="60000"/>
                  </a:schemeClr>
                </a:solidFill>
              </a:rPr>
              <a:t>B1</a:t>
            </a:r>
            <a:r>
              <a:rPr lang="it-IT" dirty="0">
                <a:solidFill>
                  <a:schemeClr val="accent1">
                    <a:lumMod val="40000"/>
                    <a:lumOff val="60000"/>
                  </a:schemeClr>
                </a:solidFill>
              </a:rPr>
              <a:t>. Argumental </a:t>
            </a:r>
            <a:r>
              <a:rPr lang="it-IT" dirty="0" err="1">
                <a:solidFill>
                  <a:schemeClr val="accent1">
                    <a:lumMod val="40000"/>
                    <a:lumOff val="60000"/>
                  </a:schemeClr>
                </a:solidFill>
              </a:rPr>
              <a:t>structure</a:t>
            </a:r>
            <a:endParaRPr lang="it-IT" dirty="0">
              <a:solidFill>
                <a:schemeClr val="accent1">
                  <a:lumMod val="40000"/>
                  <a:lumOff val="60000"/>
                </a:schemeClr>
              </a:solidFill>
            </a:endParaRPr>
          </a:p>
          <a:p>
            <a:pPr algn="l"/>
            <a:r>
              <a:rPr lang="it-IT" b="1" dirty="0"/>
              <a:t>B2</a:t>
            </a:r>
            <a:r>
              <a:rPr lang="it-IT" dirty="0"/>
              <a:t>. </a:t>
            </a:r>
            <a:r>
              <a:rPr lang="it-IT" dirty="0" err="1"/>
              <a:t>Auxiliary</a:t>
            </a:r>
            <a:r>
              <a:rPr lang="it-IT" dirty="0"/>
              <a:t> </a:t>
            </a:r>
            <a:r>
              <a:rPr lang="it-IT" dirty="0" err="1"/>
              <a:t>selection</a:t>
            </a:r>
            <a:endParaRPr lang="it-IT" dirty="0"/>
          </a:p>
          <a:p>
            <a:pPr algn="l"/>
            <a:r>
              <a:rPr lang="it-IT" b="1" dirty="0"/>
              <a:t>B3</a:t>
            </a:r>
            <a:r>
              <a:rPr lang="it-IT" dirty="0"/>
              <a:t>. Passive </a:t>
            </a:r>
            <a:r>
              <a:rPr lang="it-IT" dirty="0" err="1"/>
              <a:t>diathesis</a:t>
            </a:r>
            <a:endParaRPr lang="it-IT" dirty="0"/>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26</a:t>
            </a:fld>
            <a:endParaRPr lang="it-IT"/>
          </a:p>
        </p:txBody>
      </p:sp>
      <p:pic>
        <p:nvPicPr>
          <p:cNvPr id="8" name="Immagine 7">
            <a:extLst>
              <a:ext uri="{FF2B5EF4-FFF2-40B4-BE49-F238E27FC236}">
                <a16:creationId xmlns:a16="http://schemas.microsoft.com/office/drawing/2014/main" id="{1B59CFAC-E56D-B1BF-2AD2-E28970BDB0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59996" y="2020260"/>
            <a:ext cx="3969060" cy="3969060"/>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8544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r>
              <a:rPr lang="en-US" b="1" dirty="0"/>
              <a:t>Clitics</a:t>
            </a:r>
          </a:p>
          <a:p>
            <a:pPr lvl="1"/>
            <a:r>
              <a:rPr lang="en-US" dirty="0"/>
              <a:t>Significant interaction </a:t>
            </a:r>
            <a:r>
              <a:rPr lang="en-US" i="1" dirty="0"/>
              <a:t>age</a:t>
            </a:r>
            <a:r>
              <a:rPr lang="en-US" dirty="0"/>
              <a:t> X </a:t>
            </a:r>
            <a:r>
              <a:rPr lang="en-US" i="1" dirty="0"/>
              <a:t>type</a:t>
            </a:r>
            <a:r>
              <a:rPr lang="en-US" dirty="0"/>
              <a:t> (</a:t>
            </a:r>
            <a:r>
              <a:rPr lang="en-US" b="1" dirty="0">
                <a:solidFill>
                  <a:schemeClr val="accent2"/>
                </a:solidFill>
              </a:rPr>
              <a:t>ver. 3 </a:t>
            </a:r>
            <a:r>
              <a:rPr lang="en-US" dirty="0"/>
              <a:t>accusative vs dative) effect (</a:t>
            </a:r>
            <a:r>
              <a:rPr lang="en-US" i="1" dirty="0">
                <a:sym typeface="Symbol" panose="05050102010706020507" pitchFamily="18" charset="2"/>
              </a:rPr>
              <a:t></a:t>
            </a:r>
            <a:r>
              <a:rPr lang="en-US" i="1" baseline="30000" dirty="0"/>
              <a:t>2</a:t>
            </a:r>
            <a:r>
              <a:rPr lang="en-US" i="1" dirty="0"/>
              <a:t>(4)</a:t>
            </a:r>
            <a:r>
              <a:rPr lang="en-US" dirty="0"/>
              <a:t>=9.4044,  </a:t>
            </a:r>
            <a:r>
              <a:rPr lang="en-US" i="1" dirty="0"/>
              <a:t>p</a:t>
            </a:r>
            <a:r>
              <a:rPr lang="en-US" dirty="0"/>
              <a:t>=0.009). </a:t>
            </a:r>
            <a:r>
              <a:rPr lang="en-US" b="1" dirty="0">
                <a:solidFill>
                  <a:schemeClr val="accent1">
                    <a:lumMod val="60000"/>
                    <a:lumOff val="40000"/>
                  </a:schemeClr>
                </a:solidFill>
              </a:rPr>
              <a:t>ver.  4 </a:t>
            </a:r>
            <a:r>
              <a:rPr lang="en-US" dirty="0"/>
              <a:t>(</a:t>
            </a:r>
            <a:r>
              <a:rPr lang="en-US" i="1" dirty="0">
                <a:sym typeface="Symbol" panose="05050102010706020507" pitchFamily="18" charset="2"/>
              </a:rPr>
              <a:t></a:t>
            </a:r>
            <a:r>
              <a:rPr lang="en-US" i="1" baseline="30000" dirty="0"/>
              <a:t>2</a:t>
            </a:r>
            <a:r>
              <a:rPr lang="en-US" i="1" dirty="0"/>
              <a:t>(18)</a:t>
            </a:r>
            <a:r>
              <a:rPr lang="en-US" dirty="0"/>
              <a:t>=123.82, p&lt;0.0001)</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de-DE" dirty="0"/>
              <a:t> C2 - C3: </a:t>
            </a:r>
            <a:r>
              <a:rPr lang="de-DE" i="1" dirty="0" err="1"/>
              <a:t>estimate</a:t>
            </a:r>
            <a:r>
              <a:rPr lang="de-DE" dirty="0"/>
              <a:t>=0.744, </a:t>
            </a:r>
            <a:r>
              <a:rPr lang="de-DE" i="1" dirty="0"/>
              <a:t>SE</a:t>
            </a:r>
            <a:r>
              <a:rPr lang="de-DE" dirty="0"/>
              <a:t>=0.257, </a:t>
            </a:r>
            <a:r>
              <a:rPr lang="de-DE" i="1" dirty="0"/>
              <a:t>z</a:t>
            </a:r>
            <a:r>
              <a:rPr lang="de-DE" dirty="0"/>
              <a:t>=2.901, </a:t>
            </a:r>
            <a:r>
              <a:rPr lang="de-DE" i="1" dirty="0"/>
              <a:t>p</a:t>
            </a:r>
            <a:r>
              <a:rPr lang="de-DE" dirty="0"/>
              <a:t>=0.0104</a:t>
            </a:r>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C. </a:t>
            </a:r>
            <a:r>
              <a:rPr lang="it-IT" b="1" dirty="0" err="1"/>
              <a:t>Pronouns</a:t>
            </a:r>
            <a:endParaRPr lang="it-IT" b="1" dirty="0"/>
          </a:p>
          <a:p>
            <a:endParaRPr lang="it-IT" b="1" dirty="0"/>
          </a:p>
          <a:p>
            <a:pPr algn="l"/>
            <a:r>
              <a:rPr lang="it-IT" b="1" dirty="0"/>
              <a:t>C1</a:t>
            </a:r>
            <a:r>
              <a:rPr lang="it-IT" dirty="0"/>
              <a:t>. I and II </a:t>
            </a:r>
            <a:r>
              <a:rPr lang="it-IT" dirty="0" err="1"/>
              <a:t>person</a:t>
            </a:r>
            <a:r>
              <a:rPr lang="it-IT" dirty="0"/>
              <a:t> </a:t>
            </a:r>
            <a:r>
              <a:rPr lang="it-IT" dirty="0" err="1"/>
              <a:t>pronouns</a:t>
            </a:r>
            <a:endParaRPr lang="it-IT" dirty="0"/>
          </a:p>
          <a:p>
            <a:pPr algn="l"/>
            <a:r>
              <a:rPr lang="it-IT" b="1" dirty="0"/>
              <a:t>C2</a:t>
            </a:r>
            <a:r>
              <a:rPr lang="it-IT" dirty="0"/>
              <a:t>. </a:t>
            </a:r>
            <a:r>
              <a:rPr lang="it-IT" dirty="0" err="1"/>
              <a:t>Reflexives</a:t>
            </a:r>
            <a:endParaRPr lang="it-IT" dirty="0"/>
          </a:p>
          <a:p>
            <a:pPr algn="l"/>
            <a:r>
              <a:rPr lang="it-IT" b="1" dirty="0"/>
              <a:t>C3</a:t>
            </a:r>
            <a:r>
              <a:rPr lang="it-IT" dirty="0"/>
              <a:t>. Clitics</a:t>
            </a:r>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27</a:t>
            </a:fld>
            <a:endParaRPr lang="it-IT"/>
          </a:p>
        </p:txBody>
      </p:sp>
      <p:pic>
        <p:nvPicPr>
          <p:cNvPr id="12" name="Immagine 11">
            <a:extLst>
              <a:ext uri="{FF2B5EF4-FFF2-40B4-BE49-F238E27FC236}">
                <a16:creationId xmlns:a16="http://schemas.microsoft.com/office/drawing/2014/main" id="{935428F7-102C-4F9B-8B95-460EF62E2AE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635889" y="1963188"/>
            <a:ext cx="3466600" cy="3419833"/>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pic>
        <p:nvPicPr>
          <p:cNvPr id="9" name="Immagine 8">
            <a:extLst>
              <a:ext uri="{FF2B5EF4-FFF2-40B4-BE49-F238E27FC236}">
                <a16:creationId xmlns:a16="http://schemas.microsoft.com/office/drawing/2014/main" id="{89A63043-4D01-BA96-67AB-99CF76FEA421}"/>
              </a:ext>
            </a:extLst>
          </p:cNvPr>
          <p:cNvPicPr>
            <a:picLocks noChangeAspect="1"/>
          </p:cNvPicPr>
          <p:nvPr/>
        </p:nvPicPr>
        <p:blipFill>
          <a:blip r:embed="rId5"/>
          <a:stretch>
            <a:fillRect/>
          </a:stretch>
        </p:blipFill>
        <p:spPr>
          <a:xfrm>
            <a:off x="8369375" y="1963188"/>
            <a:ext cx="3419833" cy="3419833"/>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05162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14" end="14"/>
                                            </p:txEl>
                                          </p:spTgt>
                                        </p:tgtEl>
                                        <p:attrNameLst>
                                          <p:attrName>style.visibility</p:attrName>
                                        </p:attrNameLst>
                                      </p:cBhvr>
                                      <p:to>
                                        <p:strVal val="visible"/>
                                      </p:to>
                                    </p:set>
                                    <p:animEffect transition="in" filter="fade">
                                      <p:cBhvr>
                                        <p:cTn id="2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noAutofit/>
          </a:bodyPr>
          <a:lstStyle/>
          <a:p>
            <a:pPr lvl="1"/>
            <a:r>
              <a:rPr lang="en-US" dirty="0"/>
              <a:t>A tendential interaction </a:t>
            </a:r>
            <a:r>
              <a:rPr lang="en-US" i="1" dirty="0"/>
              <a:t>age</a:t>
            </a:r>
            <a:r>
              <a:rPr lang="en-US" dirty="0"/>
              <a:t> X </a:t>
            </a:r>
            <a:r>
              <a:rPr lang="en-US" i="1" dirty="0"/>
              <a:t>type</a:t>
            </a:r>
            <a:r>
              <a:rPr lang="en-US" dirty="0"/>
              <a:t> (yes-no questions vs wh- arguments vs wh- </a:t>
            </a:r>
            <a:r>
              <a:rPr lang="en-US" dirty="0" err="1"/>
              <a:t>adjuncs</a:t>
            </a:r>
            <a:r>
              <a:rPr lang="en-US" dirty="0"/>
              <a:t>) effect in </a:t>
            </a:r>
            <a:r>
              <a:rPr lang="en-US" b="1" dirty="0">
                <a:solidFill>
                  <a:schemeClr val="accent2"/>
                </a:solidFill>
              </a:rPr>
              <a:t>version 3</a:t>
            </a:r>
            <a:r>
              <a:rPr lang="en-US" dirty="0"/>
              <a:t> (</a:t>
            </a:r>
            <a:r>
              <a:rPr lang="en-US" i="1" dirty="0">
                <a:sym typeface="Symbol" panose="05050102010706020507" pitchFamily="18" charset="2"/>
              </a:rPr>
              <a:t></a:t>
            </a:r>
            <a:r>
              <a:rPr lang="en-US" i="1" baseline="30000" dirty="0"/>
              <a:t>2</a:t>
            </a:r>
            <a:r>
              <a:rPr lang="en-US" dirty="0"/>
              <a:t>(3)=7.2862,  </a:t>
            </a:r>
            <a:r>
              <a:rPr lang="en-US" i="1" dirty="0"/>
              <a:t>p</a:t>
            </a:r>
            <a:r>
              <a:rPr lang="en-US" dirty="0"/>
              <a:t>=0.06331). A strong interaction in </a:t>
            </a:r>
            <a:r>
              <a:rPr lang="en-US" b="1" dirty="0">
                <a:solidFill>
                  <a:schemeClr val="accent1">
                    <a:lumMod val="60000"/>
                    <a:lumOff val="40000"/>
                  </a:schemeClr>
                </a:solidFill>
              </a:rPr>
              <a:t>version 4</a:t>
            </a:r>
            <a:r>
              <a:rPr lang="en-US" dirty="0"/>
              <a:t> (</a:t>
            </a:r>
            <a:r>
              <a:rPr lang="en-US" i="1" dirty="0">
                <a:sym typeface="Symbol" panose="05050102010706020507" pitchFamily="18" charset="2"/>
              </a:rPr>
              <a:t></a:t>
            </a:r>
            <a:r>
              <a:rPr lang="en-US" i="1" baseline="30000" dirty="0"/>
              <a:t>2</a:t>
            </a:r>
            <a:r>
              <a:rPr lang="en-US" dirty="0"/>
              <a:t>(45)=201.44, p&lt;0.0001)</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it-IT" b="1" dirty="0"/>
              <a:t>D1</a:t>
            </a:r>
            <a:r>
              <a:rPr lang="it-IT" dirty="0"/>
              <a:t> wh- </a:t>
            </a:r>
            <a:r>
              <a:rPr lang="it-IT" dirty="0" err="1"/>
              <a:t>adjuncts</a:t>
            </a:r>
            <a:r>
              <a:rPr lang="it-IT" dirty="0"/>
              <a:t> 	</a:t>
            </a:r>
            <a:r>
              <a:rPr lang="it-IT" dirty="0">
                <a:sym typeface="Symbol" panose="05050102010706020507" pitchFamily="18" charset="2"/>
              </a:rPr>
              <a:t></a:t>
            </a:r>
            <a:r>
              <a:rPr lang="it-IT" dirty="0"/>
              <a:t> 	</a:t>
            </a:r>
            <a:r>
              <a:rPr lang="it-IT" b="1" dirty="0"/>
              <a:t>D2 </a:t>
            </a:r>
            <a:r>
              <a:rPr lang="it-IT" dirty="0"/>
              <a:t>wh- </a:t>
            </a:r>
            <a:r>
              <a:rPr lang="it-IT" dirty="0" err="1"/>
              <a:t>arguments</a:t>
            </a:r>
            <a:endParaRPr lang="it-IT" dirty="0"/>
          </a:p>
          <a:p>
            <a:pPr lvl="1"/>
            <a:r>
              <a:rPr lang="en-US" b="1" dirty="0"/>
              <a:t>object RC - subject RC</a:t>
            </a:r>
            <a:br>
              <a:rPr lang="en-US" dirty="0"/>
            </a:br>
            <a:r>
              <a:rPr lang="en-US" i="1" dirty="0"/>
              <a:t>estimate</a:t>
            </a:r>
            <a:r>
              <a:rPr lang="en-US" dirty="0"/>
              <a:t>:-1.75, </a:t>
            </a:r>
            <a:r>
              <a:rPr lang="en-US" i="1" dirty="0"/>
              <a:t>SE</a:t>
            </a:r>
            <a:r>
              <a:rPr lang="en-US" dirty="0"/>
              <a:t>=0.608, </a:t>
            </a:r>
            <a:r>
              <a:rPr lang="en-US" i="1" dirty="0"/>
              <a:t>z</a:t>
            </a:r>
            <a:r>
              <a:rPr lang="en-US" dirty="0"/>
              <a:t>=-2.874, </a:t>
            </a:r>
            <a:r>
              <a:rPr lang="en-US" i="1" dirty="0"/>
              <a:t>p</a:t>
            </a:r>
            <a:r>
              <a:rPr lang="en-US" dirty="0"/>
              <a:t>&lt;0.0041</a:t>
            </a:r>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D. </a:t>
            </a:r>
            <a:r>
              <a:rPr lang="it-IT" b="1" dirty="0" err="1"/>
              <a:t>Questions</a:t>
            </a:r>
            <a:endParaRPr lang="it-IT" b="1" dirty="0"/>
          </a:p>
          <a:p>
            <a:pPr algn="l"/>
            <a:r>
              <a:rPr lang="it-IT" b="1" dirty="0"/>
              <a:t>D1</a:t>
            </a:r>
            <a:r>
              <a:rPr lang="it-IT" dirty="0"/>
              <a:t>. </a:t>
            </a:r>
            <a:r>
              <a:rPr lang="it-IT" dirty="0" err="1"/>
              <a:t>Questions</a:t>
            </a:r>
            <a:r>
              <a:rPr lang="it-IT" dirty="0"/>
              <a:t> on </a:t>
            </a:r>
            <a:r>
              <a:rPr lang="it-IT" dirty="0" err="1"/>
              <a:t>modifiers</a:t>
            </a:r>
            <a:r>
              <a:rPr lang="it-IT" dirty="0"/>
              <a:t>/</a:t>
            </a:r>
            <a:r>
              <a:rPr lang="it-IT" dirty="0" err="1"/>
              <a:t>adjuncts</a:t>
            </a:r>
            <a:endParaRPr lang="it-IT" dirty="0"/>
          </a:p>
          <a:p>
            <a:pPr algn="l"/>
            <a:r>
              <a:rPr lang="it-IT" b="1" dirty="0"/>
              <a:t>D2</a:t>
            </a:r>
            <a:r>
              <a:rPr lang="it-IT" dirty="0"/>
              <a:t>. </a:t>
            </a:r>
            <a:r>
              <a:rPr lang="it-IT" dirty="0" err="1"/>
              <a:t>Questions</a:t>
            </a:r>
            <a:r>
              <a:rPr lang="it-IT" dirty="0"/>
              <a:t> on </a:t>
            </a:r>
            <a:r>
              <a:rPr lang="it-IT" dirty="0" err="1"/>
              <a:t>arguments</a:t>
            </a:r>
            <a:endParaRPr lang="it-IT" dirty="0"/>
          </a:p>
          <a:p>
            <a:pPr algn="l"/>
            <a:r>
              <a:rPr lang="it-IT" b="1" dirty="0"/>
              <a:t>D3</a:t>
            </a:r>
            <a:r>
              <a:rPr lang="it-IT" dirty="0"/>
              <a:t>. </a:t>
            </a:r>
            <a:r>
              <a:rPr lang="it-IT" dirty="0" err="1"/>
              <a:t>Polar</a:t>
            </a:r>
            <a:r>
              <a:rPr lang="it-IT" dirty="0"/>
              <a:t> </a:t>
            </a:r>
            <a:r>
              <a:rPr lang="it-IT" dirty="0" err="1"/>
              <a:t>questions</a:t>
            </a:r>
            <a:endParaRPr lang="it-IT" dirty="0"/>
          </a:p>
          <a:p>
            <a:pPr algn="l"/>
            <a:r>
              <a:rPr lang="it-IT" b="1" dirty="0"/>
              <a:t>D4</a:t>
            </a:r>
            <a:r>
              <a:rPr lang="it-IT" dirty="0"/>
              <a:t>. </a:t>
            </a:r>
            <a:r>
              <a:rPr lang="it-IT" dirty="0" err="1"/>
              <a:t>Why</a:t>
            </a:r>
            <a:r>
              <a:rPr lang="it-IT" dirty="0"/>
              <a:t> </a:t>
            </a:r>
            <a:r>
              <a:rPr lang="it-IT" dirty="0" err="1"/>
              <a:t>questions</a:t>
            </a:r>
            <a:endParaRPr lang="it-IT" dirty="0"/>
          </a:p>
          <a:p>
            <a:pPr algn="l"/>
            <a:r>
              <a:rPr lang="it-IT" b="1" dirty="0"/>
              <a:t>D5</a:t>
            </a:r>
            <a:r>
              <a:rPr lang="it-IT" dirty="0"/>
              <a:t>. </a:t>
            </a:r>
            <a:r>
              <a:rPr lang="it-IT" dirty="0" err="1"/>
              <a:t>Questions</a:t>
            </a:r>
            <a:r>
              <a:rPr lang="it-IT" dirty="0"/>
              <a:t> on </a:t>
            </a:r>
            <a:r>
              <a:rPr lang="it-IT" dirty="0" err="1"/>
              <a:t>subject</a:t>
            </a:r>
            <a:r>
              <a:rPr lang="it-IT" dirty="0"/>
              <a:t>/</a:t>
            </a:r>
            <a:r>
              <a:rPr lang="it-IT" dirty="0" err="1"/>
              <a:t>object</a:t>
            </a:r>
            <a:r>
              <a:rPr lang="it-IT" dirty="0"/>
              <a:t> </a:t>
            </a:r>
            <a:r>
              <a:rPr lang="it-IT" dirty="0" err="1"/>
              <a:t>relatives</a:t>
            </a:r>
            <a:endParaRPr lang="it-IT" b="1" dirty="0"/>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28</a:t>
            </a:fld>
            <a:endParaRPr lang="it-IT"/>
          </a:p>
        </p:txBody>
      </p:sp>
      <p:pic>
        <p:nvPicPr>
          <p:cNvPr id="12" name="Immagine 11">
            <a:extLst>
              <a:ext uri="{FF2B5EF4-FFF2-40B4-BE49-F238E27FC236}">
                <a16:creationId xmlns:a16="http://schemas.microsoft.com/office/drawing/2014/main" id="{935428F7-102C-4F9B-8B95-460EF62E2AE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439816" y="1808820"/>
            <a:ext cx="3503651" cy="3456384"/>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pic>
        <p:nvPicPr>
          <p:cNvPr id="8" name="Immagine 7" descr="Immagine che contiene grafico&#10;&#10;Descrizione generata automaticamente">
            <a:extLst>
              <a:ext uri="{FF2B5EF4-FFF2-40B4-BE49-F238E27FC236}">
                <a16:creationId xmlns:a16="http://schemas.microsoft.com/office/drawing/2014/main" id="{43265FB5-EE4D-A97A-6CF4-0551913CD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114" y="1808820"/>
            <a:ext cx="3456384" cy="345638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37423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xEl>
                                              <p:pRg st="12" end="12"/>
                                            </p:txEl>
                                          </p:spTgt>
                                        </p:tgtEl>
                                        <p:attrNameLst>
                                          <p:attrName>style.visibility</p:attrName>
                                        </p:attrNameLst>
                                      </p:cBhvr>
                                      <p:to>
                                        <p:strVal val="visible"/>
                                      </p:to>
                                    </p:set>
                                    <p:animEffect transition="in" filter="fade">
                                      <p:cBhvr>
                                        <p:cTn id="19" dur="500"/>
                                        <p:tgtEl>
                                          <p:spTgt spid="11">
                                            <p:txEl>
                                              <p:pRg st="12" end="1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13" end="13"/>
                                            </p:txEl>
                                          </p:spTgt>
                                        </p:tgtEl>
                                        <p:attrNameLst>
                                          <p:attrName>style.visibility</p:attrName>
                                        </p:attrNameLst>
                                      </p:cBhvr>
                                      <p:to>
                                        <p:strVal val="visible"/>
                                      </p:to>
                                    </p:set>
                                    <p:animEffect transition="in" filter="fade">
                                      <p:cBhvr>
                                        <p:cTn id="24" dur="500"/>
                                        <p:tgtEl>
                                          <p:spTgt spid="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Discussion</a:t>
            </a:r>
            <a:br>
              <a:rPr lang="en-US" dirty="0"/>
            </a:br>
            <a:r>
              <a:rPr lang="en-US" sz="2800" dirty="0"/>
              <a:t>(control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r>
              <a:rPr lang="en-US" dirty="0"/>
              <a:t>The</a:t>
            </a:r>
            <a:r>
              <a:rPr lang="en-US" b="1" dirty="0"/>
              <a:t> </a:t>
            </a:r>
            <a:r>
              <a:rPr lang="en-US" b="1" dirty="0" err="1">
                <a:solidFill>
                  <a:schemeClr val="accent2"/>
                </a:solidFill>
              </a:rPr>
              <a:t>COnVERSA</a:t>
            </a:r>
            <a:r>
              <a:rPr lang="en-US" b="1" dirty="0"/>
              <a:t> </a:t>
            </a:r>
            <a:r>
              <a:rPr lang="en-US" dirty="0"/>
              <a:t>test is sufficiently sensitive to capture various relevant linguistic phenomena:</a:t>
            </a:r>
          </a:p>
          <a:p>
            <a:endParaRPr lang="en-US" b="1" dirty="0"/>
          </a:p>
          <a:p>
            <a:pPr lvl="1"/>
            <a:r>
              <a:rPr lang="en-US" b="1" dirty="0"/>
              <a:t>Attraction and intervention </a:t>
            </a:r>
            <a:r>
              <a:rPr lang="en-US" dirty="0"/>
              <a:t>(Franck et al. 2006, Friedman et al. 2009, Chesi &amp; Canal 2019)</a:t>
            </a:r>
          </a:p>
          <a:p>
            <a:pPr lvl="1"/>
            <a:endParaRPr lang="en-US" b="1" dirty="0"/>
          </a:p>
          <a:p>
            <a:pPr lvl="1"/>
            <a:r>
              <a:rPr lang="en-US" b="1" dirty="0"/>
              <a:t>Asymmetries in agreement </a:t>
            </a:r>
            <a:r>
              <a:rPr lang="en-US" dirty="0"/>
              <a:t>(</a:t>
            </a:r>
            <a:r>
              <a:rPr lang="en-US" dirty="0" err="1"/>
              <a:t>Moscati</a:t>
            </a:r>
            <a:r>
              <a:rPr lang="en-US" dirty="0"/>
              <a:t> &amp; </a:t>
            </a:r>
            <a:r>
              <a:rPr lang="en-US" dirty="0" err="1"/>
              <a:t>Rizzi</a:t>
            </a:r>
            <a:r>
              <a:rPr lang="en-US" dirty="0"/>
              <a:t> 2014)</a:t>
            </a:r>
          </a:p>
          <a:p>
            <a:pPr lvl="1"/>
            <a:endParaRPr lang="en-US" b="1" dirty="0"/>
          </a:p>
          <a:p>
            <a:pPr lvl="1"/>
            <a:r>
              <a:rPr lang="en-US" b="1" dirty="0"/>
              <a:t>Auxiliary selection </a:t>
            </a:r>
            <a:r>
              <a:rPr lang="en-US" dirty="0"/>
              <a:t>vs </a:t>
            </a:r>
            <a:r>
              <a:rPr lang="en-US" b="1" dirty="0" err="1"/>
              <a:t>passivization</a:t>
            </a:r>
            <a:r>
              <a:rPr lang="en-US" dirty="0"/>
              <a:t> (</a:t>
            </a:r>
            <a:r>
              <a:rPr lang="en-US" dirty="0" err="1"/>
              <a:t>Belletti</a:t>
            </a:r>
            <a:r>
              <a:rPr lang="en-US" dirty="0"/>
              <a:t> &amp; Guasti 2015)</a:t>
            </a:r>
          </a:p>
          <a:p>
            <a:pPr lvl="1"/>
            <a:endParaRPr lang="en-US" b="1" dirty="0"/>
          </a:p>
          <a:p>
            <a:pPr lvl="1"/>
            <a:r>
              <a:rPr lang="en-US" b="1" dirty="0"/>
              <a:t>Clitic </a:t>
            </a:r>
            <a:r>
              <a:rPr lang="en-US" dirty="0"/>
              <a:t>fragilities</a:t>
            </a:r>
            <a:r>
              <a:rPr lang="en-US" b="1" dirty="0"/>
              <a:t> </a:t>
            </a:r>
            <a:r>
              <a:rPr lang="en-US" dirty="0"/>
              <a:t>(</a:t>
            </a:r>
            <a:r>
              <a:rPr lang="en-US" dirty="0" err="1"/>
              <a:t>Hyams</a:t>
            </a:r>
            <a:r>
              <a:rPr lang="en-US" dirty="0"/>
              <a:t> &amp; Shaeffer 2007, Chesi 2000)</a:t>
            </a:r>
          </a:p>
          <a:p>
            <a:pPr lvl="1"/>
            <a:endParaRPr lang="en-US" b="1" i="1" dirty="0"/>
          </a:p>
          <a:p>
            <a:pPr lvl="1"/>
            <a:r>
              <a:rPr lang="en-US" b="1" i="1" dirty="0"/>
              <a:t>Wh- </a:t>
            </a:r>
            <a:r>
              <a:rPr lang="en-US" dirty="0"/>
              <a:t>questions (no difference between arguments and adjuncts) and discrimination between SR and OR in answering (cf. Guasti 1996)</a:t>
            </a:r>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endParaRPr lang="en-US"/>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29</a:t>
            </a:fld>
            <a:endParaRPr lang="it-IT"/>
          </a:p>
        </p:txBody>
      </p:sp>
    </p:spTree>
    <p:custDataLst>
      <p:tags r:id="rId1"/>
    </p:custDataLst>
    <p:extLst>
      <p:ext uri="{BB962C8B-B14F-4D97-AF65-F5344CB8AC3E}">
        <p14:creationId xmlns:p14="http://schemas.microsoft.com/office/powerpoint/2010/main" val="82550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0" end="10"/>
                                            </p:txEl>
                                          </p:spTgt>
                                        </p:tgtEl>
                                        <p:attrNameLst>
                                          <p:attrName>style.visibility</p:attrName>
                                        </p:attrNameLst>
                                      </p:cBhvr>
                                      <p:to>
                                        <p:strVal val="visible"/>
                                      </p:to>
                                    </p:set>
                                    <p:animEffect transition="in" filter="fade">
                                      <p:cBhvr>
                                        <p:cTn id="32"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Deaf children oral competence assessment</a:t>
            </a:r>
            <a:endParaRPr lang="it-IT" dirty="0"/>
          </a:p>
        </p:txBody>
      </p:sp>
      <p:sp>
        <p:nvSpPr>
          <p:cNvPr id="8" name="Segnaposto contenuto 1"/>
          <p:cNvSpPr>
            <a:spLocks noGrp="1"/>
          </p:cNvSpPr>
          <p:nvPr>
            <p:ph idx="1"/>
          </p:nvPr>
        </p:nvSpPr>
        <p:spPr/>
        <p:txBody>
          <a:bodyPr>
            <a:normAutofit/>
          </a:bodyPr>
          <a:lstStyle/>
          <a:p>
            <a:r>
              <a:rPr lang="en-US" b="1" dirty="0"/>
              <a:t>Frustrating experience: </a:t>
            </a:r>
            <a:r>
              <a:rPr lang="en-US" dirty="0"/>
              <a:t>lip reading induces a degradation in the linguistic input quality (poor understanding of the task)</a:t>
            </a:r>
          </a:p>
          <a:p>
            <a:r>
              <a:rPr lang="en-US" b="1" dirty="0"/>
              <a:t>Reading</a:t>
            </a:r>
            <a:r>
              <a:rPr lang="en-US" dirty="0"/>
              <a:t> is slower and can be used only after training</a:t>
            </a:r>
          </a:p>
          <a:p>
            <a:r>
              <a:rPr lang="en-US" b="1" dirty="0"/>
              <a:t>Comprehension task</a:t>
            </a:r>
            <a:r>
              <a:rPr lang="en-US" dirty="0"/>
              <a:t>: e.g. picture or character matching task cannot be used extensively to assess multiple linguistic domains in an effective way (too long, not an easy task for deaf children who need lip reading, joint attention loss…)</a:t>
            </a:r>
          </a:p>
          <a:p>
            <a:r>
              <a:rPr lang="en-US" b="1" dirty="0"/>
              <a:t>Standard tests</a:t>
            </a:r>
            <a:r>
              <a:rPr lang="en-US" dirty="0"/>
              <a:t>: TROG-2 (Bishop 2009) / WISC IV (Wechsler 2003) are not suitable for deaf (oral tasks); they target non-specific linguistic aspects and require a psychologist to be administered; COMPRENDO (</a:t>
            </a:r>
            <a:r>
              <a:rPr lang="en-US" dirty="0" err="1"/>
              <a:t>Cecchetto</a:t>
            </a:r>
            <a:r>
              <a:rPr lang="en-US" dirty="0"/>
              <a:t> et al. 2012) is too complex for children though it presents the kind of linguistic granularity we would be interested in. (see </a:t>
            </a:r>
            <a:r>
              <a:rPr lang="en-US" dirty="0" err="1"/>
              <a:t>Cardinaletti</a:t>
            </a:r>
            <a:r>
              <a:rPr lang="en-US" dirty="0"/>
              <a:t> 2019)</a:t>
            </a:r>
          </a:p>
        </p:txBody>
      </p:sp>
      <p:sp>
        <p:nvSpPr>
          <p:cNvPr id="7" name="Segnaposto testo 6">
            <a:extLst>
              <a:ext uri="{FF2B5EF4-FFF2-40B4-BE49-F238E27FC236}">
                <a16:creationId xmlns:a16="http://schemas.microsoft.com/office/drawing/2014/main" id="{BD250CAB-547B-455F-8FB8-AD1520D1340B}"/>
              </a:ext>
            </a:extLst>
          </p:cNvPr>
          <p:cNvSpPr>
            <a:spLocks noGrp="1"/>
          </p:cNvSpPr>
          <p:nvPr>
            <p:ph type="body" sz="half" idx="2"/>
          </p:nvPr>
        </p:nvSpPr>
        <p:spPr/>
        <p:txBody>
          <a:bodyPr/>
          <a:lstStyle/>
          <a:p>
            <a:endParaRPr lang="en-US"/>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3</a:t>
            </a:fld>
            <a:endParaRPr lang="it-IT"/>
          </a:p>
        </p:txBody>
      </p:sp>
    </p:spTree>
    <p:custDataLst>
      <p:tags r:id="rId1"/>
    </p:custDataLst>
    <p:extLst>
      <p:ext uri="{BB962C8B-B14F-4D97-AF65-F5344CB8AC3E}">
        <p14:creationId xmlns:p14="http://schemas.microsoft.com/office/powerpoint/2010/main" val="1907046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(deaf group: 54 subjects; </a:t>
            </a:r>
            <a:r>
              <a:rPr lang="en-US" sz="2800" i="1" dirty="0"/>
              <a:t>Age range</a:t>
            </a:r>
            <a:r>
              <a:rPr lang="en-US" sz="2800" dirty="0"/>
              <a:t>=6.6-72, </a:t>
            </a:r>
            <a:r>
              <a:rPr lang="en-US" sz="2800" i="1" dirty="0"/>
              <a:t>M</a:t>
            </a:r>
            <a:r>
              <a:rPr lang="en-US" sz="2800" dirty="0"/>
              <a:t>=15.84, </a:t>
            </a:r>
            <a:r>
              <a:rPr lang="en-US" sz="2800" i="1" dirty="0"/>
              <a:t>SD</a:t>
            </a:r>
            <a:r>
              <a:rPr lang="en-US" sz="2800" dirty="0"/>
              <a:t>=12.66 )</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pPr marL="0" indent="0">
              <a:buNone/>
            </a:pPr>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30</a:t>
            </a:fld>
            <a:endParaRPr lang="it-IT"/>
          </a:p>
        </p:txBody>
      </p:sp>
      <p:pic>
        <p:nvPicPr>
          <p:cNvPr id="9" name="Immagine 8">
            <a:extLst>
              <a:ext uri="{FF2B5EF4-FFF2-40B4-BE49-F238E27FC236}">
                <a16:creationId xmlns:a16="http://schemas.microsoft.com/office/drawing/2014/main" id="{F8574005-5CB6-8395-7B7E-13CFB9091D8B}"/>
              </a:ext>
            </a:extLst>
          </p:cNvPr>
          <p:cNvPicPr>
            <a:picLocks noChangeAspect="1"/>
          </p:cNvPicPr>
          <p:nvPr/>
        </p:nvPicPr>
        <p:blipFill>
          <a:blip r:embed="rId4"/>
          <a:stretch>
            <a:fillRect/>
          </a:stretch>
        </p:blipFill>
        <p:spPr>
          <a:xfrm>
            <a:off x="5405134" y="1854757"/>
            <a:ext cx="5750546" cy="4075237"/>
          </a:xfrm>
          <a:prstGeom prst="rect">
            <a:avLst/>
          </a:prstGeom>
        </p:spPr>
      </p:pic>
      <p:pic>
        <p:nvPicPr>
          <p:cNvPr id="12" name="Immagine 11" descr="Immagine che contiene grafico&#10;&#10;Descrizione generata automaticamente">
            <a:extLst>
              <a:ext uri="{FF2B5EF4-FFF2-40B4-BE49-F238E27FC236}">
                <a16:creationId xmlns:a16="http://schemas.microsoft.com/office/drawing/2014/main" id="{35FE173A-7206-C1B9-CCA0-32EA3A78C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627" y="1854757"/>
            <a:ext cx="4092271" cy="4092271"/>
          </a:xfrm>
          <a:prstGeom prst="rect">
            <a:avLst/>
          </a:prstGeom>
        </p:spPr>
      </p:pic>
    </p:spTree>
    <p:custDataLst>
      <p:tags r:id="rId1"/>
    </p:custDataLst>
    <p:extLst>
      <p:ext uri="{BB962C8B-B14F-4D97-AF65-F5344CB8AC3E}">
        <p14:creationId xmlns:p14="http://schemas.microsoft.com/office/powerpoint/2010/main" val="44006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a:xfrm>
            <a:off x="4800599" y="731520"/>
            <a:ext cx="6934201" cy="5257800"/>
          </a:xfrm>
        </p:spPr>
        <p:txBody>
          <a:bodyPr/>
          <a:lstStyle/>
          <a:p>
            <a:r>
              <a:rPr lang="en-US" b="1" dirty="0"/>
              <a:t>Severity</a:t>
            </a:r>
          </a:p>
          <a:p>
            <a:pPr lvl="1"/>
            <a:r>
              <a:rPr lang="en-US" dirty="0"/>
              <a:t>Tendentially significant (</a:t>
            </a:r>
            <a:r>
              <a:rPr lang="en-US" i="1" dirty="0">
                <a:sym typeface="Symbol" panose="05050102010706020507" pitchFamily="18" charset="2"/>
              </a:rPr>
              <a:t></a:t>
            </a:r>
            <a:r>
              <a:rPr lang="en-US" i="1" baseline="30000" dirty="0"/>
              <a:t>2</a:t>
            </a:r>
            <a:r>
              <a:rPr lang="en-US" i="1" dirty="0"/>
              <a:t>(1)</a:t>
            </a:r>
            <a:r>
              <a:rPr lang="en-US" dirty="0"/>
              <a:t>=3.5451, </a:t>
            </a:r>
            <a:r>
              <a:rPr lang="en-US" i="1" dirty="0"/>
              <a:t>p</a:t>
            </a:r>
            <a:r>
              <a:rPr lang="en-US" dirty="0"/>
              <a:t>=0.05), very strong interaction with the tested domain (</a:t>
            </a:r>
            <a:r>
              <a:rPr lang="en-US" i="1" dirty="0">
                <a:sym typeface="Symbol" panose="05050102010706020507" pitchFamily="18" charset="2"/>
              </a:rPr>
              <a:t></a:t>
            </a:r>
            <a:r>
              <a:rPr lang="en-US" i="1" baseline="30000" dirty="0"/>
              <a:t>2</a:t>
            </a:r>
            <a:r>
              <a:rPr lang="en-US" i="1" dirty="0"/>
              <a:t>(4)=</a:t>
            </a:r>
            <a:r>
              <a:rPr lang="en-US" dirty="0"/>
              <a:t>26.299, </a:t>
            </a:r>
            <a:r>
              <a:rPr lang="en-US" i="1" dirty="0"/>
              <a:t>p</a:t>
            </a:r>
            <a:r>
              <a:rPr lang="en-US" dirty="0"/>
              <a:t>&lt;0.0001)</a:t>
            </a:r>
          </a:p>
          <a:p>
            <a:pPr lvl="1"/>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noAutofit/>
          </a:bodyPr>
          <a:lstStyle/>
          <a:p>
            <a:r>
              <a:rPr lang="en-US" b="1" dirty="0"/>
              <a:t>Severity</a:t>
            </a:r>
          </a:p>
          <a:p>
            <a:pPr algn="l"/>
            <a:r>
              <a:rPr lang="en-US" dirty="0"/>
              <a:t>0. Progressive: #1</a:t>
            </a:r>
            <a:br>
              <a:rPr lang="en-US" dirty="0"/>
            </a:br>
            <a:r>
              <a:rPr lang="en-US" dirty="0"/>
              <a:t>1. Mild: #2</a:t>
            </a:r>
            <a:br>
              <a:rPr lang="en-US" dirty="0"/>
            </a:br>
            <a:r>
              <a:rPr lang="en-US" dirty="0"/>
              <a:t>2. Moderate: #5 </a:t>
            </a:r>
            <a:br>
              <a:rPr lang="en-US" dirty="0"/>
            </a:br>
            <a:r>
              <a:rPr lang="en-US" dirty="0"/>
              <a:t>3. Severe: #8 </a:t>
            </a:r>
            <a:br>
              <a:rPr lang="en-US" dirty="0"/>
            </a:br>
            <a:r>
              <a:rPr lang="en-US" dirty="0"/>
              <a:t>4. Profound: #38</a:t>
            </a: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en-US" smtClean="0"/>
              <a:pPr/>
              <a:t>31</a:t>
            </a:fld>
            <a:endParaRPr lang="en-US" dirty="0"/>
          </a:p>
        </p:txBody>
      </p:sp>
      <p:pic>
        <p:nvPicPr>
          <p:cNvPr id="8" name="Immagine 7">
            <a:extLst>
              <a:ext uri="{FF2B5EF4-FFF2-40B4-BE49-F238E27FC236}">
                <a16:creationId xmlns:a16="http://schemas.microsoft.com/office/drawing/2014/main" id="{83CDA92F-E3B6-6CD4-0C4C-1E9072F7D954}"/>
              </a:ext>
            </a:extLst>
          </p:cNvPr>
          <p:cNvPicPr>
            <a:picLocks noChangeAspect="1"/>
          </p:cNvPicPr>
          <p:nvPr/>
        </p:nvPicPr>
        <p:blipFill>
          <a:blip r:embed="rId4"/>
          <a:stretch>
            <a:fillRect/>
          </a:stretch>
        </p:blipFill>
        <p:spPr>
          <a:xfrm>
            <a:off x="5375920" y="1737359"/>
            <a:ext cx="5688632" cy="4279735"/>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60040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a:xfrm>
            <a:off x="4800599" y="731520"/>
            <a:ext cx="6934201" cy="5257800"/>
          </a:xfrm>
        </p:spPr>
        <p:txBody>
          <a:bodyPr>
            <a:noAutofit/>
          </a:bodyPr>
          <a:lstStyle/>
          <a:p>
            <a:r>
              <a:rPr lang="en-US" b="1" dirty="0"/>
              <a:t>Hearing aid</a:t>
            </a:r>
          </a:p>
          <a:p>
            <a:pPr lvl="1"/>
            <a:r>
              <a:rPr lang="en-US" dirty="0"/>
              <a:t>Tendentially significant effect of </a:t>
            </a:r>
            <a:r>
              <a:rPr lang="en-US" i="1" dirty="0"/>
              <a:t>hearing aid</a:t>
            </a:r>
            <a:r>
              <a:rPr lang="en-US" dirty="0"/>
              <a:t> in </a:t>
            </a:r>
            <a:r>
              <a:rPr lang="en-US" dirty="0">
                <a:solidFill>
                  <a:schemeClr val="accent2"/>
                </a:solidFill>
              </a:rPr>
              <a:t>Version 3</a:t>
            </a:r>
            <a:r>
              <a:rPr lang="en-US" dirty="0"/>
              <a:t> (</a:t>
            </a:r>
            <a:r>
              <a:rPr lang="en-US" i="1" dirty="0">
                <a:sym typeface="Symbol" panose="05050102010706020507" pitchFamily="18" charset="2"/>
              </a:rPr>
              <a:t></a:t>
            </a:r>
            <a:r>
              <a:rPr lang="en-US" i="1" baseline="30000" dirty="0"/>
              <a:t>2</a:t>
            </a:r>
            <a:r>
              <a:rPr lang="en-US" dirty="0"/>
              <a:t>=7.7339, </a:t>
            </a:r>
            <a:r>
              <a:rPr lang="en-US" i="1" dirty="0"/>
              <a:t>p</a:t>
            </a:r>
            <a:r>
              <a:rPr lang="en-US" dirty="0"/>
              <a:t>=0.080)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Strongly significant correlation of </a:t>
            </a:r>
            <a:r>
              <a:rPr lang="en-US" i="1" dirty="0"/>
              <a:t>hearing aid</a:t>
            </a:r>
            <a:r>
              <a:rPr lang="en-US" dirty="0"/>
              <a:t> x </a:t>
            </a:r>
            <a:r>
              <a:rPr lang="en-US" i="1" dirty="0"/>
              <a:t>tested domain</a:t>
            </a:r>
            <a:r>
              <a:rPr lang="en-US" dirty="0"/>
              <a:t> in </a:t>
            </a:r>
            <a:r>
              <a:rPr lang="en-US" dirty="0">
                <a:solidFill>
                  <a:schemeClr val="accent1">
                    <a:lumMod val="60000"/>
                    <a:lumOff val="40000"/>
                  </a:schemeClr>
                </a:solidFill>
              </a:rPr>
              <a:t>Version 4 </a:t>
            </a:r>
            <a:r>
              <a:rPr lang="en-US" dirty="0"/>
              <a:t>(</a:t>
            </a:r>
            <a:r>
              <a:rPr lang="en-US" i="1" dirty="0">
                <a:sym typeface="Symbol" panose="05050102010706020507" pitchFamily="18" charset="2"/>
              </a:rPr>
              <a:t></a:t>
            </a:r>
            <a:r>
              <a:rPr lang="en-US" i="1" baseline="30000" dirty="0"/>
              <a:t>2</a:t>
            </a:r>
            <a:r>
              <a:rPr lang="en-US" i="1" dirty="0"/>
              <a:t>(6)</a:t>
            </a:r>
            <a:r>
              <a:rPr lang="en-US" dirty="0"/>
              <a:t>=36.10, </a:t>
            </a:r>
            <a:r>
              <a:rPr lang="en-US" i="1" dirty="0"/>
              <a:t>p</a:t>
            </a:r>
            <a:r>
              <a:rPr lang="en-US" dirty="0"/>
              <a:t>&lt;0.0001)</a:t>
            </a:r>
          </a:p>
          <a:p>
            <a:pPr lvl="1"/>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en-US" b="1" dirty="0"/>
              <a:t>Hearing aid</a:t>
            </a:r>
          </a:p>
          <a:p>
            <a:r>
              <a:rPr lang="en-US" dirty="0"/>
              <a:t>Cochlear implant: #32</a:t>
            </a:r>
            <a:br>
              <a:rPr lang="en-US" dirty="0"/>
            </a:br>
            <a:r>
              <a:rPr lang="en-US" dirty="0"/>
              <a:t>External prothesis: #22</a:t>
            </a: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en-US" smtClean="0"/>
              <a:pPr/>
              <a:t>32</a:t>
            </a:fld>
            <a:endParaRPr lang="en-US" dirty="0"/>
          </a:p>
        </p:txBody>
      </p:sp>
      <p:pic>
        <p:nvPicPr>
          <p:cNvPr id="45" name="Immagine 44">
            <a:extLst>
              <a:ext uri="{FF2B5EF4-FFF2-40B4-BE49-F238E27FC236}">
                <a16:creationId xmlns:a16="http://schemas.microsoft.com/office/drawing/2014/main" id="{EB47E896-B544-47E2-94EB-B4438F671672}"/>
              </a:ext>
            </a:extLst>
          </p:cNvPr>
          <p:cNvPicPr/>
          <p:nvPr/>
        </p:nvPicPr>
        <p:blipFill>
          <a:blip r:embed="rId4" cstate="print">
            <a:extLst>
              <a:ext uri="{28A0092B-C50C-407E-A947-70E740481C1C}">
                <a14:useLocalDpi xmlns:a14="http://schemas.microsoft.com/office/drawing/2010/main" val="0"/>
              </a:ext>
            </a:extLst>
          </a:blip>
          <a:srcRect/>
          <a:stretch/>
        </p:blipFill>
        <p:spPr>
          <a:xfrm>
            <a:off x="4439816" y="2164283"/>
            <a:ext cx="3022442" cy="3276364"/>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4A53BF0C-DD2F-2146-02BC-39F247C916B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652132" y="2168860"/>
            <a:ext cx="4052632" cy="3312368"/>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91639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15" end="15"/>
                                            </p:txEl>
                                          </p:spTgt>
                                        </p:tgtEl>
                                        <p:attrNameLst>
                                          <p:attrName>style.visibility</p:attrName>
                                        </p:attrNameLst>
                                      </p:cBhvr>
                                      <p:to>
                                        <p:strVal val="visible"/>
                                      </p:to>
                                    </p:set>
                                    <p:animEffect transition="in" filter="fade">
                                      <p:cBhvr>
                                        <p:cTn id="20" dur="500"/>
                                        <p:tgtEl>
                                          <p:spTgt spid="11">
                                            <p:txEl>
                                              <p:pRg st="15" end="1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a:xfrm>
            <a:off x="4800599" y="731520"/>
            <a:ext cx="6934201" cy="5257800"/>
          </a:xfrm>
        </p:spPr>
        <p:txBody>
          <a:bodyPr/>
          <a:lstStyle/>
          <a:p>
            <a:r>
              <a:rPr lang="en-US" b="1" dirty="0"/>
              <a:t>Onset </a:t>
            </a:r>
            <a:r>
              <a:rPr lang="en-US" dirty="0"/>
              <a:t>and</a:t>
            </a:r>
            <a:r>
              <a:rPr lang="en-US" b="1" dirty="0"/>
              <a:t> Congenital </a:t>
            </a:r>
            <a:r>
              <a:rPr lang="en-US" dirty="0"/>
              <a:t>are </a:t>
            </a:r>
            <a:r>
              <a:rPr lang="en-US" b="1" dirty="0"/>
              <a:t>not</a:t>
            </a:r>
            <a:r>
              <a:rPr lang="en-US" dirty="0"/>
              <a:t> significant factors</a:t>
            </a:r>
          </a:p>
          <a:p>
            <a:pPr lvl="1"/>
            <a:r>
              <a:rPr lang="en-US" dirty="0"/>
              <a:t>A mildly numerical interaction trend </a:t>
            </a:r>
            <a:r>
              <a:rPr lang="en-US" i="1" dirty="0"/>
              <a:t>onset</a:t>
            </a:r>
            <a:r>
              <a:rPr lang="en-US" dirty="0"/>
              <a:t> x </a:t>
            </a:r>
            <a:r>
              <a:rPr lang="en-US" i="1" dirty="0"/>
              <a:t>domain tested </a:t>
            </a:r>
            <a:r>
              <a:rPr lang="en-US" dirty="0"/>
              <a:t>emerge</a:t>
            </a:r>
            <a:endParaRPr lang="en-US" i="1" dirty="0"/>
          </a:p>
          <a:p>
            <a:pPr lvl="1"/>
            <a:r>
              <a:rPr lang="en-US" dirty="0"/>
              <a:t>A significant interaction emerges </a:t>
            </a:r>
            <a:r>
              <a:rPr lang="en-US" i="1" dirty="0"/>
              <a:t>congenital</a:t>
            </a:r>
            <a:r>
              <a:rPr lang="en-US" dirty="0"/>
              <a:t> x </a:t>
            </a:r>
            <a:r>
              <a:rPr lang="en-US" i="1" dirty="0"/>
              <a:t>domain tested </a:t>
            </a:r>
            <a:br>
              <a:rPr lang="en-US" i="1" dirty="0"/>
            </a:br>
            <a:r>
              <a:rPr lang="en-US" dirty="0"/>
              <a:t>(</a:t>
            </a:r>
            <a:r>
              <a:rPr lang="en-US" i="1" dirty="0">
                <a:sym typeface="Symbol" panose="05050102010706020507" pitchFamily="18" charset="2"/>
              </a:rPr>
              <a:t></a:t>
            </a:r>
            <a:r>
              <a:rPr lang="en-US" i="1" baseline="30000" dirty="0"/>
              <a:t>2</a:t>
            </a:r>
            <a:r>
              <a:rPr lang="en-US" i="1" dirty="0"/>
              <a:t>(4)</a:t>
            </a:r>
            <a:r>
              <a:rPr lang="en-US" dirty="0"/>
              <a:t>=14.65, </a:t>
            </a:r>
            <a:r>
              <a:rPr lang="en-US" i="1" dirty="0"/>
              <a:t>p</a:t>
            </a:r>
            <a:r>
              <a:rPr lang="en-US" dirty="0"/>
              <a:t>&lt;0.005)</a:t>
            </a:r>
          </a:p>
          <a:p>
            <a:pPr lvl="1"/>
            <a:endParaRPr lang="en-US" dirty="0"/>
          </a:p>
          <a:p>
            <a:pPr lvl="1"/>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en-US" b="1" dirty="0"/>
              <a:t>Onset</a:t>
            </a:r>
            <a:br>
              <a:rPr lang="en-US" dirty="0"/>
            </a:br>
            <a:r>
              <a:rPr lang="en-US" dirty="0"/>
              <a:t>birth: #13</a:t>
            </a:r>
            <a:br>
              <a:rPr lang="en-US" dirty="0"/>
            </a:br>
            <a:r>
              <a:rPr lang="en-US" dirty="0"/>
              <a:t>before 1 y.o.: #25</a:t>
            </a:r>
            <a:br>
              <a:rPr lang="en-US" dirty="0"/>
            </a:br>
            <a:r>
              <a:rPr lang="en-US" dirty="0"/>
              <a:t>before 2 y.o.: #3</a:t>
            </a:r>
            <a:br>
              <a:rPr lang="en-US" dirty="0"/>
            </a:br>
            <a:r>
              <a:rPr lang="en-US" dirty="0"/>
              <a:t>before 3 y.o.: #8</a:t>
            </a:r>
            <a:br>
              <a:rPr lang="en-US" dirty="0"/>
            </a:br>
            <a:endParaRPr lang="en-US" dirty="0"/>
          </a:p>
          <a:p>
            <a:r>
              <a:rPr lang="en-US" b="1" dirty="0"/>
              <a:t>Congenital</a:t>
            </a:r>
            <a:br>
              <a:rPr lang="en-US" dirty="0"/>
            </a:br>
            <a:r>
              <a:rPr lang="en-US" dirty="0"/>
              <a:t>yes: #46</a:t>
            </a:r>
            <a:br>
              <a:rPr lang="en-US" dirty="0"/>
            </a:br>
            <a:r>
              <a:rPr lang="en-US" dirty="0"/>
              <a:t>no: #8</a:t>
            </a:r>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en-US" smtClean="0"/>
              <a:pPr/>
              <a:t>33</a:t>
            </a:fld>
            <a:endParaRPr lang="en-US" dirty="0"/>
          </a:p>
        </p:txBody>
      </p:sp>
      <p:pic>
        <p:nvPicPr>
          <p:cNvPr id="8" name="Immagine 7" descr="Immagine che contiene grafico&#10;&#10;Descrizione generata automaticamente">
            <a:extLst>
              <a:ext uri="{FF2B5EF4-FFF2-40B4-BE49-F238E27FC236}">
                <a16:creationId xmlns:a16="http://schemas.microsoft.com/office/drawing/2014/main" id="{BC1A2D1B-EE9F-38AA-90F1-34AF2EDBF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677" y="2540113"/>
            <a:ext cx="4306464" cy="3445171"/>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9" name="Immagine 8">
            <a:extLst>
              <a:ext uri="{FF2B5EF4-FFF2-40B4-BE49-F238E27FC236}">
                <a16:creationId xmlns:a16="http://schemas.microsoft.com/office/drawing/2014/main" id="{8810721D-17B1-A2F8-C6C2-A1D5EF3B0C4B}"/>
              </a:ext>
            </a:extLst>
          </p:cNvPr>
          <p:cNvPicPr>
            <a:picLocks noChangeAspect="1"/>
          </p:cNvPicPr>
          <p:nvPr/>
        </p:nvPicPr>
        <p:blipFill>
          <a:blip r:embed="rId5"/>
          <a:stretch>
            <a:fillRect/>
          </a:stretch>
        </p:blipFill>
        <p:spPr>
          <a:xfrm>
            <a:off x="4187788" y="2540113"/>
            <a:ext cx="3445171" cy="3445171"/>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1958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noAutofit/>
          </a:bodyPr>
          <a:lstStyle/>
          <a:p>
            <a:r>
              <a:rPr lang="en-US" b="1" dirty="0"/>
              <a:t>Age </a:t>
            </a:r>
            <a:r>
              <a:rPr lang="en-US" dirty="0"/>
              <a:t>and</a:t>
            </a:r>
            <a:r>
              <a:rPr lang="en-US" b="1" dirty="0"/>
              <a:t> complexity </a:t>
            </a:r>
            <a:r>
              <a:rPr lang="en-US" dirty="0"/>
              <a:t>in comparison with the HC group</a:t>
            </a:r>
          </a:p>
          <a:p>
            <a:pPr lvl="1"/>
            <a:r>
              <a:rPr lang="en-US" dirty="0"/>
              <a:t>34 deaf children (</a:t>
            </a:r>
            <a:r>
              <a:rPr lang="en-US" i="1" dirty="0"/>
              <a:t>Age range=7-14, M=10.9, SD=2.14</a:t>
            </a:r>
            <a:r>
              <a:rPr lang="en-US" dirty="0"/>
              <a:t>, all profound or severe deafness)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0025" lvl="1" indent="0">
              <a:buNone/>
            </a:pPr>
            <a:endParaRPr lang="en-US" dirty="0"/>
          </a:p>
          <a:p>
            <a:pPr lvl="1"/>
            <a:r>
              <a:rPr lang="en-US" dirty="0"/>
              <a:t>Strongly significant </a:t>
            </a:r>
            <a:r>
              <a:rPr lang="en-US" i="1" dirty="0"/>
              <a:t>group</a:t>
            </a:r>
            <a:r>
              <a:rPr lang="en-US" dirty="0"/>
              <a:t> effect (</a:t>
            </a:r>
            <a:r>
              <a:rPr lang="en-US" i="1" dirty="0">
                <a:sym typeface="Symbol" panose="05050102010706020507" pitchFamily="18" charset="2"/>
              </a:rPr>
              <a:t></a:t>
            </a:r>
            <a:r>
              <a:rPr lang="en-US" i="1" baseline="30000" dirty="0"/>
              <a:t>2</a:t>
            </a:r>
            <a:r>
              <a:rPr lang="en-US" dirty="0"/>
              <a:t>=20.149, </a:t>
            </a:r>
            <a:r>
              <a:rPr lang="en-US" i="1" dirty="0"/>
              <a:t>p</a:t>
            </a:r>
            <a:r>
              <a:rPr lang="en-US" dirty="0"/>
              <a:t>&lt;0.001)</a:t>
            </a:r>
          </a:p>
          <a:p>
            <a:pPr lvl="1"/>
            <a:r>
              <a:rPr lang="en-US" dirty="0"/>
              <a:t>Relatively significant </a:t>
            </a:r>
            <a:r>
              <a:rPr lang="en-US" i="1" dirty="0"/>
              <a:t>age</a:t>
            </a:r>
            <a:r>
              <a:rPr lang="en-US" dirty="0"/>
              <a:t> effect (</a:t>
            </a:r>
            <a:r>
              <a:rPr lang="en-US" i="1" dirty="0">
                <a:sym typeface="Symbol" panose="05050102010706020507" pitchFamily="18" charset="2"/>
              </a:rPr>
              <a:t></a:t>
            </a:r>
            <a:r>
              <a:rPr lang="en-US" i="1" baseline="30000" dirty="0"/>
              <a:t>2</a:t>
            </a:r>
            <a:r>
              <a:rPr lang="en-US" dirty="0"/>
              <a:t>=5.396, </a:t>
            </a:r>
            <a:r>
              <a:rPr lang="en-US" i="1" dirty="0"/>
              <a:t>p</a:t>
            </a:r>
            <a:r>
              <a:rPr lang="en-US" dirty="0"/>
              <a:t>=0.020)</a:t>
            </a:r>
          </a:p>
          <a:p>
            <a:pPr lvl="1"/>
            <a:r>
              <a:rPr lang="en-US" dirty="0"/>
              <a:t>Strongly significant </a:t>
            </a:r>
            <a:r>
              <a:rPr lang="en-US" i="1" dirty="0"/>
              <a:t>complexity</a:t>
            </a:r>
            <a:r>
              <a:rPr lang="en-US" dirty="0"/>
              <a:t> effect (</a:t>
            </a:r>
            <a:r>
              <a:rPr lang="en-US" i="1" dirty="0">
                <a:sym typeface="Symbol" panose="05050102010706020507" pitchFamily="18" charset="2"/>
              </a:rPr>
              <a:t></a:t>
            </a:r>
            <a:r>
              <a:rPr lang="en-US" i="1" baseline="30000" dirty="0"/>
              <a:t>2</a:t>
            </a:r>
            <a:r>
              <a:rPr lang="en-US" dirty="0"/>
              <a:t>=15.098, </a:t>
            </a:r>
            <a:r>
              <a:rPr lang="en-US" i="1" dirty="0"/>
              <a:t>p</a:t>
            </a:r>
            <a:r>
              <a:rPr lang="en-US" dirty="0"/>
              <a:t>&lt;0.001)</a:t>
            </a:r>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endParaRPr lang="en-US"/>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34</a:t>
            </a:fld>
            <a:endParaRPr lang="it-IT"/>
          </a:p>
        </p:txBody>
      </p:sp>
      <p:pic>
        <p:nvPicPr>
          <p:cNvPr id="44" name="Immagine 43">
            <a:extLst>
              <a:ext uri="{FF2B5EF4-FFF2-40B4-BE49-F238E27FC236}">
                <a16:creationId xmlns:a16="http://schemas.microsoft.com/office/drawing/2014/main" id="{45674EE1-84C1-4851-BD42-980C74321B5E}"/>
              </a:ext>
            </a:extLst>
          </p:cNvPr>
          <p:cNvPicPr/>
          <p:nvPr/>
        </p:nvPicPr>
        <p:blipFill>
          <a:blip r:embed="rId4" cstate="print">
            <a:extLst>
              <a:ext uri="{28A0092B-C50C-407E-A947-70E740481C1C}">
                <a14:useLocalDpi xmlns:a14="http://schemas.microsoft.com/office/drawing/2010/main" val="0"/>
              </a:ext>
            </a:extLst>
          </a:blip>
          <a:srcRect/>
          <a:stretch/>
        </p:blipFill>
        <p:spPr>
          <a:xfrm>
            <a:off x="4917674" y="1808820"/>
            <a:ext cx="3176050" cy="3133203"/>
          </a:xfrm>
          <a:prstGeom prst="rect">
            <a:avLst/>
          </a:prstGeom>
        </p:spPr>
      </p:pic>
      <p:pic>
        <p:nvPicPr>
          <p:cNvPr id="7" name="Immagine 6">
            <a:extLst>
              <a:ext uri="{FF2B5EF4-FFF2-40B4-BE49-F238E27FC236}">
                <a16:creationId xmlns:a16="http://schemas.microsoft.com/office/drawing/2014/main" id="{0C802531-A16B-4011-A2C6-FEC1AF25B29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328248" y="1808820"/>
            <a:ext cx="3176050" cy="3133203"/>
          </a:xfrm>
          <a:prstGeom prst="rect">
            <a:avLst/>
          </a:prstGeom>
        </p:spPr>
      </p:pic>
    </p:spTree>
    <p:custDataLst>
      <p:tags r:id="rId1"/>
    </p:custDataLst>
    <p:extLst>
      <p:ext uri="{BB962C8B-B14F-4D97-AF65-F5344CB8AC3E}">
        <p14:creationId xmlns:p14="http://schemas.microsoft.com/office/powerpoint/2010/main" val="33661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13" end="13"/>
                                            </p:txEl>
                                          </p:spTgt>
                                        </p:tgtEl>
                                        <p:attrNameLst>
                                          <p:attrName>style.visibility</p:attrName>
                                        </p:attrNameLst>
                                      </p:cBhvr>
                                      <p:to>
                                        <p:strVal val="visible"/>
                                      </p:to>
                                    </p:set>
                                    <p:animEffect transition="in" filter="fade">
                                      <p:cBhvr>
                                        <p:cTn id="18" dur="500"/>
                                        <p:tgtEl>
                                          <p:spTgt spid="11">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xEl>
                                              <p:pRg st="14" end="14"/>
                                            </p:txEl>
                                          </p:spTgt>
                                        </p:tgtEl>
                                        <p:attrNameLst>
                                          <p:attrName>style.visibility</p:attrName>
                                        </p:attrNameLst>
                                      </p:cBhvr>
                                      <p:to>
                                        <p:strVal val="visible"/>
                                      </p:to>
                                    </p:set>
                                    <p:animEffect transition="in" filter="fade">
                                      <p:cBhvr>
                                        <p:cTn id="23" dur="500"/>
                                        <p:tgtEl>
                                          <p:spTgt spid="11">
                                            <p:txEl>
                                              <p:pRg st="14" end="1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xEl>
                                              <p:pRg st="15" end="15"/>
                                            </p:txEl>
                                          </p:spTgt>
                                        </p:tgtEl>
                                        <p:attrNameLst>
                                          <p:attrName>style.visibility</p:attrName>
                                        </p:attrNameLst>
                                      </p:cBhvr>
                                      <p:to>
                                        <p:strVal val="visible"/>
                                      </p:to>
                                    </p:set>
                                    <p:animEffect transition="in" filter="fade">
                                      <p:cBhvr>
                                        <p:cTn id="28" dur="500"/>
                                        <p:tgtEl>
                                          <p:spTgt spid="11">
                                            <p:txEl>
                                              <p:pRg st="15" end="1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62DCCF62-87E4-23A2-3673-A246885E77C2}"/>
              </a:ext>
            </a:extLst>
          </p:cNvPr>
          <p:cNvSpPr txBox="1"/>
          <p:nvPr/>
        </p:nvSpPr>
        <p:spPr>
          <a:xfrm>
            <a:off x="10935683" y="3314098"/>
            <a:ext cx="556563" cy="400110"/>
          </a:xfrm>
          <a:prstGeom prst="rect">
            <a:avLst/>
          </a:prstGeom>
          <a:solidFill>
            <a:schemeClr val="bg1"/>
          </a:solidFill>
        </p:spPr>
        <p:txBody>
          <a:bodyPr wrap="none" rtlCol="0">
            <a:spAutoFit/>
          </a:bodyPr>
          <a:lstStyle/>
          <a:p>
            <a:r>
              <a:rPr lang="it-IT" sz="2000" dirty="0">
                <a:solidFill>
                  <a:schemeClr val="accent1">
                    <a:lumMod val="40000"/>
                    <a:lumOff val="60000"/>
                  </a:schemeClr>
                </a:solidFill>
              </a:rPr>
              <a:t>HC</a:t>
            </a:r>
          </a:p>
        </p:txBody>
      </p:sp>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noAutofit/>
          </a:bodyPr>
          <a:lstStyle/>
          <a:p>
            <a:r>
              <a:rPr lang="en-US" b="1" dirty="0"/>
              <a:t>Agreement</a:t>
            </a:r>
          </a:p>
          <a:p>
            <a:pPr lvl="1"/>
            <a:r>
              <a:rPr lang="en-US" dirty="0"/>
              <a:t>Strongly significant </a:t>
            </a:r>
            <a:r>
              <a:rPr lang="en-US" b="1" i="1" dirty="0"/>
              <a:t>agreement type </a:t>
            </a:r>
            <a:r>
              <a:rPr lang="en-US" i="1" dirty="0"/>
              <a:t>main effect and</a:t>
            </a:r>
            <a:r>
              <a:rPr lang="en-US" dirty="0"/>
              <a:t> </a:t>
            </a:r>
            <a:r>
              <a:rPr lang="en-US" b="1" i="1" dirty="0"/>
              <a:t>Hearing aid</a:t>
            </a:r>
            <a:r>
              <a:rPr lang="en-US" b="1" dirty="0"/>
              <a:t> </a:t>
            </a:r>
            <a:r>
              <a:rPr lang="en-US" dirty="0"/>
              <a:t>x </a:t>
            </a:r>
            <a:r>
              <a:rPr lang="en-US" b="1" i="1" dirty="0"/>
              <a:t>agreement</a:t>
            </a:r>
            <a:r>
              <a:rPr lang="en-US" b="1" dirty="0"/>
              <a:t> </a:t>
            </a:r>
            <a:r>
              <a:rPr lang="en-US" b="1" i="1" dirty="0"/>
              <a:t>type</a:t>
            </a:r>
            <a:r>
              <a:rPr lang="en-US" b="1" dirty="0"/>
              <a:t> </a:t>
            </a:r>
            <a:r>
              <a:rPr lang="en-US" dirty="0"/>
              <a:t>interaction (</a:t>
            </a:r>
            <a:r>
              <a:rPr lang="en-US" i="1" dirty="0">
                <a:sym typeface="Symbol" panose="05050102010706020507" pitchFamily="18" charset="2"/>
              </a:rPr>
              <a:t></a:t>
            </a:r>
            <a:r>
              <a:rPr lang="en-US" i="1" baseline="30000" dirty="0"/>
              <a:t>2</a:t>
            </a:r>
            <a:r>
              <a:rPr lang="en-US" i="1" dirty="0"/>
              <a:t>(9)</a:t>
            </a:r>
            <a:r>
              <a:rPr lang="en-US" dirty="0"/>
              <a:t>= 61.326, </a:t>
            </a:r>
            <a:r>
              <a:rPr lang="en-US" i="1" dirty="0"/>
              <a:t>p</a:t>
            </a:r>
            <a:r>
              <a:rPr lang="en-US" dirty="0"/>
              <a:t>&lt;0.0001)</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it-IT" b="1" dirty="0"/>
              <a:t>HC:	</a:t>
            </a:r>
            <a:r>
              <a:rPr lang="it-IT" dirty="0"/>
              <a:t>A1 </a:t>
            </a:r>
            <a:r>
              <a:rPr lang="it-IT" dirty="0">
                <a:sym typeface="Symbol" panose="05050102010706020507" pitchFamily="18" charset="2"/>
              </a:rPr>
              <a:t></a:t>
            </a:r>
            <a:r>
              <a:rPr lang="it-IT" dirty="0"/>
              <a:t> A2, A4 </a:t>
            </a:r>
            <a:r>
              <a:rPr lang="it-IT" dirty="0">
                <a:sym typeface="Symbol" panose="05050102010706020507" pitchFamily="18" charset="2"/>
              </a:rPr>
              <a:t></a:t>
            </a:r>
            <a:r>
              <a:rPr lang="it-IT" dirty="0"/>
              <a:t> A6, A5 </a:t>
            </a:r>
            <a:r>
              <a:rPr lang="it-IT" dirty="0">
                <a:sym typeface="Symbol" panose="05050102010706020507" pitchFamily="18" charset="2"/>
              </a:rPr>
              <a:t></a:t>
            </a:r>
            <a:r>
              <a:rPr lang="it-IT" dirty="0"/>
              <a:t> A7</a:t>
            </a:r>
          </a:p>
          <a:p>
            <a:pPr lvl="1"/>
            <a:r>
              <a:rPr lang="it-IT" b="1" dirty="0"/>
              <a:t>DC-CI: </a:t>
            </a:r>
            <a:r>
              <a:rPr lang="it-IT" dirty="0"/>
              <a:t>A1 </a:t>
            </a:r>
            <a:r>
              <a:rPr lang="it-IT" dirty="0">
                <a:sym typeface="Symbol" panose="05050102010706020507" pitchFamily="18" charset="2"/>
              </a:rPr>
              <a:t></a:t>
            </a:r>
            <a:r>
              <a:rPr lang="it-IT" dirty="0"/>
              <a:t> A2 </a:t>
            </a:r>
            <a:r>
              <a:rPr lang="it-IT" dirty="0">
                <a:sym typeface="Symbol" panose="05050102010706020507" pitchFamily="18" charset="2"/>
              </a:rPr>
              <a:t> A3  </a:t>
            </a:r>
            <a:r>
              <a:rPr lang="it-IT" dirty="0"/>
              <a:t>A7</a:t>
            </a:r>
          </a:p>
          <a:p>
            <a:pPr lvl="1"/>
            <a:r>
              <a:rPr lang="it-IT" b="1" dirty="0"/>
              <a:t>DC-EP: </a:t>
            </a:r>
            <a:r>
              <a:rPr lang="it-IT" dirty="0"/>
              <a:t>A1 </a:t>
            </a:r>
            <a:r>
              <a:rPr lang="it-IT" dirty="0">
                <a:sym typeface="Symbol" panose="05050102010706020507" pitchFamily="18" charset="2"/>
              </a:rPr>
              <a:t></a:t>
            </a:r>
            <a:r>
              <a:rPr lang="it-IT" dirty="0"/>
              <a:t> A2 </a:t>
            </a:r>
            <a:r>
              <a:rPr lang="it-IT" dirty="0">
                <a:sym typeface="Symbol" panose="05050102010706020507" pitchFamily="18" charset="2"/>
              </a:rPr>
              <a:t> A3  A4  A5  </a:t>
            </a:r>
            <a:r>
              <a:rPr lang="it-IT" dirty="0"/>
              <a:t>A7</a:t>
            </a:r>
          </a:p>
          <a:p>
            <a:pPr lvl="1"/>
            <a:r>
              <a:rPr lang="it-IT" b="1" dirty="0"/>
              <a:t>DC-CI </a:t>
            </a:r>
            <a:r>
              <a:rPr lang="it-IT" dirty="0"/>
              <a:t>A1, A2, A3, A7</a:t>
            </a:r>
            <a:r>
              <a:rPr lang="it-IT" b="1" dirty="0"/>
              <a:t> </a:t>
            </a:r>
            <a:r>
              <a:rPr lang="it-IT" dirty="0"/>
              <a:t>&gt;</a:t>
            </a:r>
            <a:r>
              <a:rPr lang="it-IT" b="1" dirty="0"/>
              <a:t> </a:t>
            </a:r>
            <a:br>
              <a:rPr lang="it-IT" b="1" dirty="0"/>
            </a:br>
            <a:r>
              <a:rPr lang="it-IT" b="1" dirty="0"/>
              <a:t>		DC-EP </a:t>
            </a:r>
            <a:r>
              <a:rPr lang="it-IT" dirty="0"/>
              <a:t>A2, A1, A2, A3, A7</a:t>
            </a:r>
            <a:r>
              <a:rPr lang="it-IT" b="1" dirty="0"/>
              <a:t> </a:t>
            </a:r>
            <a:endParaRPr lang="it-IT"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A. Agreement &amp; </a:t>
            </a:r>
            <a:r>
              <a:rPr lang="it-IT" b="1" dirty="0" err="1"/>
              <a:t>Inflection</a:t>
            </a:r>
            <a:endParaRPr lang="it-IT" b="1" dirty="0"/>
          </a:p>
          <a:p>
            <a:pPr algn="l"/>
            <a:r>
              <a:rPr lang="it-IT" b="1" dirty="0"/>
              <a:t>A1</a:t>
            </a:r>
            <a:r>
              <a:rPr lang="it-IT" dirty="0"/>
              <a:t>. D-N	</a:t>
            </a:r>
          </a:p>
          <a:p>
            <a:pPr algn="l"/>
            <a:r>
              <a:rPr lang="it-IT" b="1" dirty="0"/>
              <a:t>A2. </a:t>
            </a:r>
            <a:r>
              <a:rPr lang="it-IT" dirty="0" err="1"/>
              <a:t>Subj-Adj</a:t>
            </a:r>
            <a:r>
              <a:rPr lang="it-IT" dirty="0"/>
              <a:t> </a:t>
            </a:r>
            <a:r>
              <a:rPr lang="it-IT" dirty="0" err="1"/>
              <a:t>Pred</a:t>
            </a:r>
            <a:endParaRPr lang="it-IT" dirty="0"/>
          </a:p>
          <a:p>
            <a:pPr algn="l"/>
            <a:r>
              <a:rPr lang="it-IT" b="1" dirty="0"/>
              <a:t>A3. </a:t>
            </a:r>
            <a:r>
              <a:rPr lang="it-IT" dirty="0" err="1"/>
              <a:t>Subj-Verb</a:t>
            </a:r>
            <a:r>
              <a:rPr lang="it-IT" dirty="0"/>
              <a:t>	</a:t>
            </a:r>
          </a:p>
          <a:p>
            <a:pPr algn="l"/>
            <a:r>
              <a:rPr lang="it-IT" b="1" dirty="0"/>
              <a:t>A4. </a:t>
            </a:r>
            <a:r>
              <a:rPr lang="it-IT" dirty="0" err="1"/>
              <a:t>Attraction</a:t>
            </a:r>
            <a:r>
              <a:rPr lang="it-IT" dirty="0"/>
              <a:t>	</a:t>
            </a:r>
          </a:p>
          <a:p>
            <a:pPr algn="l"/>
            <a:r>
              <a:rPr lang="it-IT" b="1" dirty="0"/>
              <a:t>A5. </a:t>
            </a:r>
            <a:r>
              <a:rPr lang="it-IT" dirty="0" err="1"/>
              <a:t>Past-Participle</a:t>
            </a:r>
            <a:endParaRPr lang="it-IT" dirty="0"/>
          </a:p>
          <a:p>
            <a:pPr algn="l"/>
            <a:r>
              <a:rPr lang="it-IT" b="1" dirty="0"/>
              <a:t>A6. </a:t>
            </a:r>
            <a:r>
              <a:rPr lang="it-IT" dirty="0" err="1"/>
              <a:t>Psych</a:t>
            </a:r>
            <a:r>
              <a:rPr lang="it-IT" dirty="0"/>
              <a:t> </a:t>
            </a:r>
            <a:r>
              <a:rPr lang="it-IT" dirty="0" err="1"/>
              <a:t>verbs</a:t>
            </a:r>
            <a:r>
              <a:rPr lang="it-IT" dirty="0"/>
              <a:t> </a:t>
            </a:r>
          </a:p>
          <a:p>
            <a:pPr algn="l"/>
            <a:r>
              <a:rPr lang="it-IT" b="1" dirty="0"/>
              <a:t>A7. </a:t>
            </a:r>
            <a:r>
              <a:rPr lang="it-IT" dirty="0" err="1"/>
              <a:t>Comulative</a:t>
            </a:r>
            <a:r>
              <a:rPr lang="it-IT" dirty="0"/>
              <a:t> agreement</a:t>
            </a:r>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35</a:t>
            </a:fld>
            <a:endParaRPr lang="it-IT"/>
          </a:p>
        </p:txBody>
      </p:sp>
      <p:pic>
        <p:nvPicPr>
          <p:cNvPr id="9" name="Immagine 8">
            <a:extLst>
              <a:ext uri="{FF2B5EF4-FFF2-40B4-BE49-F238E27FC236}">
                <a16:creationId xmlns:a16="http://schemas.microsoft.com/office/drawing/2014/main" id="{54BEA01A-CE25-6AE7-01F8-270EBCD546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51884" y="1715209"/>
            <a:ext cx="4284475" cy="3427581"/>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EE4C86F4-8EAB-F767-4078-1CB79E22FA5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120336" y="3712916"/>
            <a:ext cx="2592288" cy="2592288"/>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51693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13" end="13"/>
                                            </p:txEl>
                                          </p:spTgt>
                                        </p:tgtEl>
                                        <p:attrNameLst>
                                          <p:attrName>style.visibility</p:attrName>
                                        </p:attrNameLst>
                                      </p:cBhvr>
                                      <p:to>
                                        <p:strVal val="visible"/>
                                      </p:to>
                                    </p:set>
                                    <p:animEffect transition="in" filter="fade">
                                      <p:cBhvr>
                                        <p:cTn id="27" dur="500"/>
                                        <p:tgtEl>
                                          <p:spTgt spid="11">
                                            <p:txEl>
                                              <p:pRg st="13" end="1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4" end="14"/>
                                            </p:txEl>
                                          </p:spTgt>
                                        </p:tgtEl>
                                        <p:attrNameLst>
                                          <p:attrName>style.visibility</p:attrName>
                                        </p:attrNameLst>
                                      </p:cBhvr>
                                      <p:to>
                                        <p:strVal val="visible"/>
                                      </p:to>
                                    </p:set>
                                    <p:animEffect transition="in" filter="fade">
                                      <p:cBhvr>
                                        <p:cTn id="32" dur="500"/>
                                        <p:tgtEl>
                                          <p:spTgt spid="11">
                                            <p:txEl>
                                              <p:pRg st="14" end="1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animEffect transition="in" filter="fade">
                                      <p:cBhvr>
                                        <p:cTn id="37" dur="500"/>
                                        <p:tgtEl>
                                          <p:spTgt spid="11">
                                            <p:txEl>
                                              <p:pRg st="15" end="1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16" end="16"/>
                                            </p:txEl>
                                          </p:spTgt>
                                        </p:tgtEl>
                                        <p:attrNameLst>
                                          <p:attrName>style.visibility</p:attrName>
                                        </p:attrNameLst>
                                      </p:cBhvr>
                                      <p:to>
                                        <p:strVal val="visible"/>
                                      </p:to>
                                    </p:set>
                                    <p:animEffect transition="in" filter="fade">
                                      <p:cBhvr>
                                        <p:cTn id="42" dur="500"/>
                                        <p:tgtEl>
                                          <p:spTgt spid="1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a:xfrm>
            <a:off x="4800599" y="731520"/>
            <a:ext cx="6823899" cy="5613804"/>
          </a:xfrm>
        </p:spPr>
        <p:txBody>
          <a:bodyPr/>
          <a:lstStyle/>
          <a:p>
            <a:r>
              <a:rPr lang="en-US" b="1" dirty="0"/>
              <a:t>Attraction and Agreement</a:t>
            </a:r>
          </a:p>
          <a:p>
            <a:pPr lvl="1"/>
            <a:r>
              <a:rPr lang="en-US" dirty="0"/>
              <a:t>Significant </a:t>
            </a:r>
            <a:r>
              <a:rPr lang="en-US" i="1" dirty="0"/>
              <a:t>locality</a:t>
            </a:r>
            <a:r>
              <a:rPr lang="en-US" dirty="0"/>
              <a:t> effect (</a:t>
            </a:r>
            <a:r>
              <a:rPr lang="en-US" i="1" dirty="0">
                <a:sym typeface="Symbol" panose="05050102010706020507" pitchFamily="18" charset="2"/>
              </a:rPr>
              <a:t></a:t>
            </a:r>
            <a:r>
              <a:rPr lang="en-US" i="1" baseline="30000" dirty="0"/>
              <a:t>2</a:t>
            </a:r>
            <a:r>
              <a:rPr lang="en-US" i="1" dirty="0"/>
              <a:t>(3)</a:t>
            </a:r>
            <a:r>
              <a:rPr lang="en-US" dirty="0"/>
              <a:t>=109.019, </a:t>
            </a:r>
            <a:r>
              <a:rPr lang="en-US" i="1" dirty="0"/>
              <a:t>p </a:t>
            </a:r>
            <a:r>
              <a:rPr lang="en-US" dirty="0"/>
              <a:t>= 0.003), but no interaction with hearing aid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0025" lvl="1" indent="0">
              <a:buNone/>
            </a:pPr>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A. Agreement &amp; </a:t>
            </a:r>
            <a:r>
              <a:rPr lang="it-IT" b="1" dirty="0" err="1"/>
              <a:t>Inflection</a:t>
            </a:r>
            <a:endParaRPr lang="it-IT" b="1" dirty="0"/>
          </a:p>
          <a:p>
            <a:pPr algn="l"/>
            <a:r>
              <a:rPr lang="it-IT" b="1" dirty="0"/>
              <a:t>A1</a:t>
            </a:r>
            <a:r>
              <a:rPr lang="it-IT" dirty="0"/>
              <a:t>. D-N	</a:t>
            </a:r>
          </a:p>
          <a:p>
            <a:pPr algn="l"/>
            <a:r>
              <a:rPr lang="it-IT" b="1" dirty="0">
                <a:solidFill>
                  <a:schemeClr val="accent1">
                    <a:lumMod val="40000"/>
                    <a:lumOff val="60000"/>
                  </a:schemeClr>
                </a:solidFill>
              </a:rPr>
              <a:t>A2. </a:t>
            </a:r>
            <a:r>
              <a:rPr lang="it-IT" b="1" dirty="0" err="1">
                <a:solidFill>
                  <a:schemeClr val="accent1">
                    <a:lumMod val="40000"/>
                    <a:lumOff val="60000"/>
                  </a:schemeClr>
                </a:solidFill>
              </a:rPr>
              <a:t>Subj-Adj</a:t>
            </a:r>
            <a:r>
              <a:rPr lang="it-IT" b="1" dirty="0">
                <a:solidFill>
                  <a:schemeClr val="accent1">
                    <a:lumMod val="40000"/>
                    <a:lumOff val="60000"/>
                  </a:schemeClr>
                </a:solidFill>
              </a:rPr>
              <a:t> </a:t>
            </a:r>
            <a:r>
              <a:rPr lang="it-IT" b="1" dirty="0" err="1">
                <a:solidFill>
                  <a:schemeClr val="accent1">
                    <a:lumMod val="40000"/>
                    <a:lumOff val="60000"/>
                  </a:schemeClr>
                </a:solidFill>
              </a:rPr>
              <a:t>Pred</a:t>
            </a:r>
            <a:endParaRPr lang="it-IT" b="1" dirty="0">
              <a:solidFill>
                <a:schemeClr val="accent1">
                  <a:lumMod val="40000"/>
                  <a:lumOff val="60000"/>
                </a:schemeClr>
              </a:solidFill>
            </a:endParaRPr>
          </a:p>
          <a:p>
            <a:pPr algn="l"/>
            <a:r>
              <a:rPr lang="it-IT" b="1" dirty="0">
                <a:solidFill>
                  <a:schemeClr val="accent1">
                    <a:lumMod val="40000"/>
                    <a:lumOff val="60000"/>
                  </a:schemeClr>
                </a:solidFill>
              </a:rPr>
              <a:t>A3. </a:t>
            </a:r>
            <a:r>
              <a:rPr lang="it-IT" b="1" dirty="0" err="1">
                <a:solidFill>
                  <a:schemeClr val="accent1">
                    <a:lumMod val="40000"/>
                    <a:lumOff val="60000"/>
                  </a:schemeClr>
                </a:solidFill>
              </a:rPr>
              <a:t>Subj-Verb</a:t>
            </a:r>
            <a:r>
              <a:rPr lang="it-IT" b="1" dirty="0">
                <a:solidFill>
                  <a:schemeClr val="accent1">
                    <a:lumMod val="40000"/>
                    <a:lumOff val="60000"/>
                  </a:schemeClr>
                </a:solidFill>
              </a:rPr>
              <a:t>	</a:t>
            </a:r>
          </a:p>
          <a:p>
            <a:pPr algn="l"/>
            <a:r>
              <a:rPr lang="it-IT" b="1" dirty="0">
                <a:solidFill>
                  <a:schemeClr val="accent1">
                    <a:lumMod val="40000"/>
                    <a:lumOff val="60000"/>
                  </a:schemeClr>
                </a:solidFill>
              </a:rPr>
              <a:t>A4. </a:t>
            </a:r>
            <a:r>
              <a:rPr lang="it-IT" b="1" dirty="0" err="1">
                <a:solidFill>
                  <a:schemeClr val="accent1">
                    <a:lumMod val="40000"/>
                    <a:lumOff val="60000"/>
                  </a:schemeClr>
                </a:solidFill>
              </a:rPr>
              <a:t>Attraction</a:t>
            </a:r>
            <a:r>
              <a:rPr lang="it-IT" dirty="0"/>
              <a:t>	</a:t>
            </a:r>
          </a:p>
          <a:p>
            <a:pPr algn="l"/>
            <a:r>
              <a:rPr lang="it-IT" b="1" dirty="0"/>
              <a:t>A5. </a:t>
            </a:r>
            <a:r>
              <a:rPr lang="it-IT" dirty="0" err="1"/>
              <a:t>Past-Participle</a:t>
            </a:r>
            <a:endParaRPr lang="it-IT" dirty="0"/>
          </a:p>
          <a:p>
            <a:pPr algn="l"/>
            <a:r>
              <a:rPr lang="it-IT" b="1" dirty="0"/>
              <a:t>A6. </a:t>
            </a:r>
            <a:r>
              <a:rPr lang="it-IT" dirty="0" err="1"/>
              <a:t>Psych</a:t>
            </a:r>
            <a:r>
              <a:rPr lang="it-IT" dirty="0"/>
              <a:t> </a:t>
            </a:r>
            <a:r>
              <a:rPr lang="it-IT" dirty="0" err="1"/>
              <a:t>verbs</a:t>
            </a:r>
            <a:r>
              <a:rPr lang="it-IT" dirty="0"/>
              <a:t> </a:t>
            </a:r>
          </a:p>
          <a:p>
            <a:pPr algn="l"/>
            <a:r>
              <a:rPr lang="it-IT" b="1" dirty="0"/>
              <a:t>A7. </a:t>
            </a:r>
            <a:r>
              <a:rPr lang="it-IT" dirty="0" err="1"/>
              <a:t>Comulative</a:t>
            </a:r>
            <a:r>
              <a:rPr lang="it-IT" dirty="0"/>
              <a:t> agreement</a:t>
            </a:r>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36</a:t>
            </a:fld>
            <a:endParaRPr lang="it-IT"/>
          </a:p>
        </p:txBody>
      </p:sp>
      <p:pic>
        <p:nvPicPr>
          <p:cNvPr id="7" name="Immagine 6">
            <a:extLst>
              <a:ext uri="{FF2B5EF4-FFF2-40B4-BE49-F238E27FC236}">
                <a16:creationId xmlns:a16="http://schemas.microsoft.com/office/drawing/2014/main" id="{809B0DE8-8549-3AFB-E8D8-14DD7EF7E7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43872" y="1737359"/>
            <a:ext cx="4635514" cy="3708411"/>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
        <p:nvSpPr>
          <p:cNvPr id="13" name="CasellaDiTesto 12">
            <a:extLst>
              <a:ext uri="{FF2B5EF4-FFF2-40B4-BE49-F238E27FC236}">
                <a16:creationId xmlns:a16="http://schemas.microsoft.com/office/drawing/2014/main" id="{EE4F1249-9420-7B9F-4FC6-29302A77F8AE}"/>
              </a:ext>
            </a:extLst>
          </p:cNvPr>
          <p:cNvSpPr txBox="1"/>
          <p:nvPr/>
        </p:nvSpPr>
        <p:spPr>
          <a:xfrm>
            <a:off x="11019655" y="3500087"/>
            <a:ext cx="556563" cy="400110"/>
          </a:xfrm>
          <a:prstGeom prst="rect">
            <a:avLst/>
          </a:prstGeom>
          <a:solidFill>
            <a:schemeClr val="bg1"/>
          </a:solidFill>
        </p:spPr>
        <p:txBody>
          <a:bodyPr wrap="none" rtlCol="0">
            <a:spAutoFit/>
          </a:bodyPr>
          <a:lstStyle/>
          <a:p>
            <a:r>
              <a:rPr lang="it-IT" sz="2000" dirty="0">
                <a:solidFill>
                  <a:schemeClr val="accent1">
                    <a:lumMod val="40000"/>
                    <a:lumOff val="60000"/>
                  </a:schemeClr>
                </a:solidFill>
              </a:rPr>
              <a:t>HC</a:t>
            </a:r>
          </a:p>
        </p:txBody>
      </p:sp>
      <p:pic>
        <p:nvPicPr>
          <p:cNvPr id="12" name="Immagine 11">
            <a:extLst>
              <a:ext uri="{FF2B5EF4-FFF2-40B4-BE49-F238E27FC236}">
                <a16:creationId xmlns:a16="http://schemas.microsoft.com/office/drawing/2014/main" id="{04E55EC8-AA47-0CCE-483F-800511E509E4}"/>
              </a:ext>
            </a:extLst>
          </p:cNvPr>
          <p:cNvPicPr>
            <a:picLocks noChangeAspect="1"/>
          </p:cNvPicPr>
          <p:nvPr/>
        </p:nvPicPr>
        <p:blipFill>
          <a:blip r:embed="rId5"/>
          <a:stretch>
            <a:fillRect/>
          </a:stretch>
        </p:blipFill>
        <p:spPr>
          <a:xfrm>
            <a:off x="9192344" y="3897052"/>
            <a:ext cx="2592288" cy="2592288"/>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11788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2">
            <a:extLst>
              <a:ext uri="{FF2B5EF4-FFF2-40B4-BE49-F238E27FC236}">
                <a16:creationId xmlns:a16="http://schemas.microsoft.com/office/drawing/2014/main" id="{8EF9E6A1-C972-2065-D69B-620CCB16296C}"/>
              </a:ext>
            </a:extLst>
          </p:cNvPr>
          <p:cNvSpPr txBox="1"/>
          <p:nvPr/>
        </p:nvSpPr>
        <p:spPr>
          <a:xfrm>
            <a:off x="10955809" y="3604954"/>
            <a:ext cx="556563" cy="400110"/>
          </a:xfrm>
          <a:prstGeom prst="rect">
            <a:avLst/>
          </a:prstGeom>
          <a:solidFill>
            <a:schemeClr val="bg1"/>
          </a:solidFill>
        </p:spPr>
        <p:txBody>
          <a:bodyPr wrap="none" rtlCol="0">
            <a:spAutoFit/>
          </a:bodyPr>
          <a:lstStyle/>
          <a:p>
            <a:r>
              <a:rPr lang="it-IT" sz="2000" dirty="0">
                <a:solidFill>
                  <a:schemeClr val="accent1">
                    <a:lumMod val="40000"/>
                    <a:lumOff val="60000"/>
                  </a:schemeClr>
                </a:solidFill>
              </a:rPr>
              <a:t>HC</a:t>
            </a:r>
          </a:p>
        </p:txBody>
      </p:sp>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r>
              <a:rPr lang="it-IT" b="1" dirty="0" err="1"/>
              <a:t>Thematic</a:t>
            </a:r>
            <a:r>
              <a:rPr lang="it-IT" b="1" dirty="0"/>
              <a:t> </a:t>
            </a:r>
            <a:r>
              <a:rPr lang="it-IT" b="1" dirty="0" err="1"/>
              <a:t>roles</a:t>
            </a:r>
            <a:r>
              <a:rPr lang="it-IT" b="1" dirty="0"/>
              <a:t> </a:t>
            </a:r>
          </a:p>
          <a:p>
            <a:pPr lvl="1"/>
            <a:r>
              <a:rPr lang="en-US" dirty="0"/>
              <a:t>Mild </a:t>
            </a:r>
            <a:r>
              <a:rPr lang="en-US" i="1" dirty="0"/>
              <a:t>hearing aid </a:t>
            </a:r>
            <a:r>
              <a:rPr lang="en-US" dirty="0"/>
              <a:t>effect (</a:t>
            </a:r>
            <a:r>
              <a:rPr lang="en-US" i="1" dirty="0">
                <a:sym typeface="Symbol" panose="05050102010706020507" pitchFamily="18" charset="2"/>
              </a:rPr>
              <a:t></a:t>
            </a:r>
            <a:r>
              <a:rPr lang="en-US" i="1" baseline="30000" dirty="0"/>
              <a:t>2</a:t>
            </a:r>
            <a:r>
              <a:rPr lang="en-US" i="1" dirty="0"/>
              <a:t>(5)</a:t>
            </a:r>
            <a:r>
              <a:rPr lang="en-US" dirty="0"/>
              <a:t>=9.8112,  </a:t>
            </a:r>
            <a:r>
              <a:rPr lang="en-US" i="1" dirty="0"/>
              <a:t>p</a:t>
            </a:r>
            <a:r>
              <a:rPr lang="en-US" dirty="0"/>
              <a:t>=0.0807)</a:t>
            </a:r>
          </a:p>
          <a:p>
            <a:pPr marL="200025" lvl="1" indent="0">
              <a:buNone/>
            </a:pPr>
            <a:endParaRPr lang="en-US" dirty="0"/>
          </a:p>
          <a:p>
            <a:pPr marL="200025" lvl="1" indent="0">
              <a:buNone/>
            </a:pPr>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B. </a:t>
            </a:r>
            <a:r>
              <a:rPr lang="it-IT" b="1" dirty="0" err="1"/>
              <a:t>Thematic</a:t>
            </a:r>
            <a:r>
              <a:rPr lang="it-IT" b="1" dirty="0"/>
              <a:t> </a:t>
            </a:r>
            <a:r>
              <a:rPr lang="it-IT" b="1" dirty="0" err="1"/>
              <a:t>roles</a:t>
            </a:r>
            <a:endParaRPr lang="it-IT" b="1" dirty="0"/>
          </a:p>
          <a:p>
            <a:endParaRPr lang="it-IT" b="1" dirty="0"/>
          </a:p>
          <a:p>
            <a:pPr algn="l"/>
            <a:r>
              <a:rPr lang="it-IT" b="1" dirty="0"/>
              <a:t>B1</a:t>
            </a:r>
            <a:r>
              <a:rPr lang="it-IT" dirty="0"/>
              <a:t>. Argumental </a:t>
            </a:r>
            <a:r>
              <a:rPr lang="it-IT" dirty="0" err="1"/>
              <a:t>structure</a:t>
            </a:r>
            <a:endParaRPr lang="it-IT" dirty="0"/>
          </a:p>
          <a:p>
            <a:pPr algn="l"/>
            <a:r>
              <a:rPr lang="it-IT" b="1" dirty="0"/>
              <a:t>B2</a:t>
            </a:r>
            <a:r>
              <a:rPr lang="it-IT" dirty="0"/>
              <a:t>. </a:t>
            </a:r>
            <a:r>
              <a:rPr lang="it-IT" dirty="0" err="1"/>
              <a:t>Auxiliary</a:t>
            </a:r>
            <a:r>
              <a:rPr lang="it-IT" dirty="0"/>
              <a:t> </a:t>
            </a:r>
            <a:r>
              <a:rPr lang="it-IT" dirty="0" err="1"/>
              <a:t>selection</a:t>
            </a:r>
            <a:endParaRPr lang="it-IT" dirty="0"/>
          </a:p>
          <a:p>
            <a:pPr algn="l"/>
            <a:r>
              <a:rPr lang="it-IT" b="1" dirty="0"/>
              <a:t>B3</a:t>
            </a:r>
            <a:r>
              <a:rPr lang="it-IT" dirty="0"/>
              <a:t>. Passive </a:t>
            </a:r>
            <a:r>
              <a:rPr lang="it-IT" dirty="0" err="1"/>
              <a:t>diathesis</a:t>
            </a:r>
            <a:endParaRPr lang="it-IT" dirty="0"/>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37</a:t>
            </a:fld>
            <a:endParaRPr lang="it-IT"/>
          </a:p>
        </p:txBody>
      </p:sp>
      <p:pic>
        <p:nvPicPr>
          <p:cNvPr id="9" name="Immagine 8">
            <a:extLst>
              <a:ext uri="{FF2B5EF4-FFF2-40B4-BE49-F238E27FC236}">
                <a16:creationId xmlns:a16="http://schemas.microsoft.com/office/drawing/2014/main" id="{8B9D4712-DD80-D41C-A44B-E4302057AB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07868" y="1737359"/>
            <a:ext cx="4972050" cy="3977641"/>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AFF2639F-622C-7519-EAA3-B64B604387C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189380" y="4005064"/>
            <a:ext cx="2514259" cy="2514259"/>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88293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2">
            <a:extLst>
              <a:ext uri="{FF2B5EF4-FFF2-40B4-BE49-F238E27FC236}">
                <a16:creationId xmlns:a16="http://schemas.microsoft.com/office/drawing/2014/main" id="{8EF9E6A1-C972-2065-D69B-620CCB16296C}"/>
              </a:ext>
            </a:extLst>
          </p:cNvPr>
          <p:cNvSpPr txBox="1"/>
          <p:nvPr/>
        </p:nvSpPr>
        <p:spPr>
          <a:xfrm>
            <a:off x="10955809" y="3604954"/>
            <a:ext cx="556563" cy="400110"/>
          </a:xfrm>
          <a:prstGeom prst="rect">
            <a:avLst/>
          </a:prstGeom>
          <a:solidFill>
            <a:schemeClr val="bg1"/>
          </a:solidFill>
        </p:spPr>
        <p:txBody>
          <a:bodyPr wrap="none" rtlCol="0">
            <a:spAutoFit/>
          </a:bodyPr>
          <a:lstStyle/>
          <a:p>
            <a:r>
              <a:rPr lang="it-IT" sz="2000" dirty="0">
                <a:solidFill>
                  <a:schemeClr val="accent1">
                    <a:lumMod val="40000"/>
                    <a:lumOff val="60000"/>
                  </a:schemeClr>
                </a:solidFill>
              </a:rPr>
              <a:t>HC</a:t>
            </a:r>
          </a:p>
        </p:txBody>
      </p:sp>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r>
              <a:rPr lang="it-IT" b="1" dirty="0" err="1"/>
              <a:t>Thematic</a:t>
            </a:r>
            <a:r>
              <a:rPr lang="it-IT" b="1" dirty="0"/>
              <a:t> </a:t>
            </a:r>
            <a:r>
              <a:rPr lang="it-IT" b="1" dirty="0" err="1"/>
              <a:t>roles</a:t>
            </a:r>
            <a:r>
              <a:rPr lang="it-IT" b="1" dirty="0"/>
              <a:t> </a:t>
            </a:r>
          </a:p>
          <a:p>
            <a:pPr lvl="1"/>
            <a:r>
              <a:rPr lang="en-US" dirty="0"/>
              <a:t>No sensitivity to argument omission vs substitution</a:t>
            </a:r>
          </a:p>
          <a:p>
            <a:pPr marL="200025" lvl="1" indent="0">
              <a:buNone/>
            </a:pPr>
            <a:endParaRPr lang="en-US" dirty="0"/>
          </a:p>
          <a:p>
            <a:pPr marL="200025" lvl="1" indent="0">
              <a:buNone/>
            </a:pPr>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B. </a:t>
            </a:r>
            <a:r>
              <a:rPr lang="it-IT" b="1" dirty="0" err="1"/>
              <a:t>Thematic</a:t>
            </a:r>
            <a:r>
              <a:rPr lang="it-IT" b="1" dirty="0"/>
              <a:t> </a:t>
            </a:r>
            <a:r>
              <a:rPr lang="it-IT" b="1" dirty="0" err="1"/>
              <a:t>roles</a:t>
            </a:r>
            <a:endParaRPr lang="it-IT" b="1" dirty="0"/>
          </a:p>
          <a:p>
            <a:endParaRPr lang="it-IT" b="1" dirty="0"/>
          </a:p>
          <a:p>
            <a:pPr algn="l"/>
            <a:r>
              <a:rPr lang="it-IT" b="1" dirty="0">
                <a:solidFill>
                  <a:schemeClr val="accent1">
                    <a:lumMod val="40000"/>
                    <a:lumOff val="60000"/>
                  </a:schemeClr>
                </a:solidFill>
              </a:rPr>
              <a:t>B1</a:t>
            </a:r>
            <a:r>
              <a:rPr lang="it-IT" dirty="0">
                <a:solidFill>
                  <a:schemeClr val="accent1">
                    <a:lumMod val="40000"/>
                    <a:lumOff val="60000"/>
                  </a:schemeClr>
                </a:solidFill>
              </a:rPr>
              <a:t>. Argumental </a:t>
            </a:r>
            <a:r>
              <a:rPr lang="it-IT" dirty="0" err="1">
                <a:solidFill>
                  <a:schemeClr val="accent1">
                    <a:lumMod val="40000"/>
                    <a:lumOff val="60000"/>
                  </a:schemeClr>
                </a:solidFill>
              </a:rPr>
              <a:t>structure</a:t>
            </a:r>
            <a:endParaRPr lang="it-IT" dirty="0">
              <a:solidFill>
                <a:schemeClr val="accent1">
                  <a:lumMod val="40000"/>
                  <a:lumOff val="60000"/>
                </a:schemeClr>
              </a:solidFill>
            </a:endParaRPr>
          </a:p>
          <a:p>
            <a:pPr algn="l"/>
            <a:r>
              <a:rPr lang="it-IT" b="1" dirty="0"/>
              <a:t>B2</a:t>
            </a:r>
            <a:r>
              <a:rPr lang="it-IT" dirty="0"/>
              <a:t>. </a:t>
            </a:r>
            <a:r>
              <a:rPr lang="it-IT" dirty="0" err="1"/>
              <a:t>Auxiliary</a:t>
            </a:r>
            <a:r>
              <a:rPr lang="it-IT" dirty="0"/>
              <a:t> </a:t>
            </a:r>
            <a:r>
              <a:rPr lang="it-IT" dirty="0" err="1"/>
              <a:t>selection</a:t>
            </a:r>
            <a:endParaRPr lang="it-IT" dirty="0"/>
          </a:p>
          <a:p>
            <a:pPr algn="l"/>
            <a:r>
              <a:rPr lang="it-IT" b="1" dirty="0"/>
              <a:t>B3</a:t>
            </a:r>
            <a:r>
              <a:rPr lang="it-IT" dirty="0"/>
              <a:t>. Passive </a:t>
            </a:r>
            <a:r>
              <a:rPr lang="it-IT" dirty="0" err="1"/>
              <a:t>diathesis</a:t>
            </a:r>
            <a:endParaRPr lang="it-IT" dirty="0"/>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38</a:t>
            </a:fld>
            <a:endParaRPr lang="it-IT"/>
          </a:p>
        </p:txBody>
      </p:sp>
      <p:pic>
        <p:nvPicPr>
          <p:cNvPr id="9" name="Immagine 8">
            <a:extLst>
              <a:ext uri="{FF2B5EF4-FFF2-40B4-BE49-F238E27FC236}">
                <a16:creationId xmlns:a16="http://schemas.microsoft.com/office/drawing/2014/main" id="{8B9D4712-DD80-D41C-A44B-E4302057AB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07868" y="1737359"/>
            <a:ext cx="4972050" cy="3977640"/>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41454326-E9BD-BF63-6F0F-22517171691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20540" y="3998890"/>
            <a:ext cx="2514260" cy="2514260"/>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50018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2">
            <a:extLst>
              <a:ext uri="{FF2B5EF4-FFF2-40B4-BE49-F238E27FC236}">
                <a16:creationId xmlns:a16="http://schemas.microsoft.com/office/drawing/2014/main" id="{6DB41FFB-4A9A-84CE-6E53-D7D58C5E2D0A}"/>
              </a:ext>
            </a:extLst>
          </p:cNvPr>
          <p:cNvSpPr txBox="1"/>
          <p:nvPr/>
        </p:nvSpPr>
        <p:spPr>
          <a:xfrm>
            <a:off x="10992544" y="3618795"/>
            <a:ext cx="556563" cy="400110"/>
          </a:xfrm>
          <a:prstGeom prst="rect">
            <a:avLst/>
          </a:prstGeom>
          <a:solidFill>
            <a:schemeClr val="bg1"/>
          </a:solidFill>
        </p:spPr>
        <p:txBody>
          <a:bodyPr wrap="none" rtlCol="0">
            <a:spAutoFit/>
          </a:bodyPr>
          <a:lstStyle/>
          <a:p>
            <a:r>
              <a:rPr lang="it-IT" sz="2000" dirty="0">
                <a:solidFill>
                  <a:schemeClr val="accent1">
                    <a:lumMod val="40000"/>
                    <a:lumOff val="60000"/>
                  </a:schemeClr>
                </a:solidFill>
              </a:rPr>
              <a:t>HC</a:t>
            </a:r>
          </a:p>
        </p:txBody>
      </p:sp>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r>
              <a:rPr lang="en-US" b="1" dirty="0"/>
              <a:t>Pronouns </a:t>
            </a:r>
          </a:p>
          <a:p>
            <a:pPr lvl="1"/>
            <a:r>
              <a:rPr lang="en-US" dirty="0"/>
              <a:t>Strongly significant </a:t>
            </a:r>
            <a:r>
              <a:rPr lang="en-US" b="1" i="1" dirty="0"/>
              <a:t>type </a:t>
            </a:r>
            <a:r>
              <a:rPr lang="en-US" dirty="0"/>
              <a:t>main</a:t>
            </a:r>
            <a:r>
              <a:rPr lang="en-US" b="1" i="1" dirty="0"/>
              <a:t> </a:t>
            </a:r>
            <a:r>
              <a:rPr lang="en-US" dirty="0"/>
              <a:t>effect and </a:t>
            </a:r>
            <a:r>
              <a:rPr lang="en-US" b="1" i="1" dirty="0"/>
              <a:t>Hearing aid</a:t>
            </a:r>
            <a:r>
              <a:rPr lang="en-US" b="1" dirty="0"/>
              <a:t> </a:t>
            </a:r>
            <a:r>
              <a:rPr lang="en-US" dirty="0"/>
              <a:t>X </a:t>
            </a:r>
            <a:r>
              <a:rPr lang="en-US" b="1" i="1" dirty="0"/>
              <a:t>type</a:t>
            </a:r>
            <a:r>
              <a:rPr lang="en-US" i="1" dirty="0"/>
              <a:t> </a:t>
            </a:r>
            <a:r>
              <a:rPr lang="en-US" dirty="0"/>
              <a:t>interaction (</a:t>
            </a:r>
            <a:r>
              <a:rPr lang="en-US" i="1" dirty="0">
                <a:sym typeface="Symbol" panose="05050102010706020507" pitchFamily="18" charset="2"/>
              </a:rPr>
              <a:t></a:t>
            </a:r>
            <a:r>
              <a:rPr lang="en-US" i="1" baseline="30000" dirty="0"/>
              <a:t>2</a:t>
            </a:r>
            <a:r>
              <a:rPr lang="en-US" i="1" dirty="0"/>
              <a:t>(18)</a:t>
            </a:r>
            <a:r>
              <a:rPr lang="en-US" dirty="0"/>
              <a:t>=29.061,  </a:t>
            </a:r>
            <a:r>
              <a:rPr lang="en-US" i="1" dirty="0"/>
              <a:t>p</a:t>
            </a:r>
            <a:r>
              <a:rPr lang="en-US" dirty="0"/>
              <a:t>=0.0476)	</a:t>
            </a:r>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C. </a:t>
            </a:r>
            <a:r>
              <a:rPr lang="it-IT" b="1" dirty="0" err="1"/>
              <a:t>Pronouns</a:t>
            </a:r>
            <a:endParaRPr lang="it-IT" b="1" dirty="0"/>
          </a:p>
          <a:p>
            <a:endParaRPr lang="it-IT" b="1" dirty="0"/>
          </a:p>
          <a:p>
            <a:pPr algn="l"/>
            <a:r>
              <a:rPr lang="it-IT" b="1" dirty="0"/>
              <a:t>C1</a:t>
            </a:r>
            <a:r>
              <a:rPr lang="it-IT" dirty="0"/>
              <a:t>. I and II </a:t>
            </a:r>
            <a:r>
              <a:rPr lang="it-IT" dirty="0" err="1"/>
              <a:t>person</a:t>
            </a:r>
            <a:r>
              <a:rPr lang="it-IT" dirty="0"/>
              <a:t> </a:t>
            </a:r>
            <a:r>
              <a:rPr lang="it-IT" dirty="0" err="1"/>
              <a:t>pronouns</a:t>
            </a:r>
            <a:endParaRPr lang="it-IT" dirty="0"/>
          </a:p>
          <a:p>
            <a:pPr algn="l"/>
            <a:r>
              <a:rPr lang="it-IT" b="1" dirty="0"/>
              <a:t>C2</a:t>
            </a:r>
            <a:r>
              <a:rPr lang="it-IT" dirty="0"/>
              <a:t>. </a:t>
            </a:r>
            <a:r>
              <a:rPr lang="it-IT" dirty="0" err="1"/>
              <a:t>Reflexives</a:t>
            </a:r>
            <a:endParaRPr lang="it-IT" dirty="0"/>
          </a:p>
          <a:p>
            <a:pPr algn="l"/>
            <a:r>
              <a:rPr lang="it-IT" b="1" dirty="0"/>
              <a:t>C3</a:t>
            </a:r>
            <a:r>
              <a:rPr lang="it-IT" dirty="0"/>
              <a:t>. </a:t>
            </a:r>
            <a:r>
              <a:rPr lang="it-IT" dirty="0" err="1"/>
              <a:t>Clitics</a:t>
            </a:r>
            <a:endParaRPr lang="it-IT" dirty="0"/>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39</a:t>
            </a:fld>
            <a:endParaRPr lang="it-IT"/>
          </a:p>
        </p:txBody>
      </p:sp>
      <p:pic>
        <p:nvPicPr>
          <p:cNvPr id="9" name="Immagine 8">
            <a:extLst>
              <a:ext uri="{FF2B5EF4-FFF2-40B4-BE49-F238E27FC236}">
                <a16:creationId xmlns:a16="http://schemas.microsoft.com/office/drawing/2014/main" id="{51DBFD2E-CDC6-C610-9B37-3BBF2F7A89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07868" y="1726115"/>
            <a:ext cx="5053930" cy="404314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D7070951-BB3B-FF1A-6F07-2C2E4B314905}"/>
              </a:ext>
            </a:extLst>
          </p:cNvPr>
          <p:cNvPicPr>
            <a:picLocks noChangeAspect="1"/>
          </p:cNvPicPr>
          <p:nvPr/>
        </p:nvPicPr>
        <p:blipFill>
          <a:blip r:embed="rId5"/>
          <a:stretch>
            <a:fillRect/>
          </a:stretch>
        </p:blipFill>
        <p:spPr>
          <a:xfrm>
            <a:off x="9264353" y="4018905"/>
            <a:ext cx="2467414" cy="2467414"/>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09493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 proposal: </a:t>
            </a:r>
            <a:r>
              <a:rPr lang="en-US" b="1" dirty="0" err="1">
                <a:solidFill>
                  <a:schemeClr val="accent2"/>
                </a:solidFill>
              </a:rPr>
              <a:t>COnVERSA</a:t>
            </a:r>
            <a:r>
              <a:rPr lang="en-US" dirty="0"/>
              <a:t> </a:t>
            </a:r>
            <a:br>
              <a:rPr lang="en-US" dirty="0"/>
            </a:br>
            <a:r>
              <a:rPr lang="it-IT" sz="2000" dirty="0"/>
              <a:t>Test di Comprensione delle Opposizioni morfo-sintattiche </a:t>
            </a:r>
            <a:r>
              <a:rPr lang="it-IT" sz="2000" dirty="0" err="1"/>
              <a:t>VERbali</a:t>
            </a:r>
            <a:r>
              <a:rPr lang="it-IT" sz="2000" dirty="0"/>
              <a:t> attraverso la </a:t>
            </a:r>
            <a:r>
              <a:rPr lang="it-IT" sz="2000" dirty="0" err="1"/>
              <a:t>ScritturA</a:t>
            </a:r>
            <a:r>
              <a:rPr lang="en-US" sz="2000" dirty="0"/>
              <a:t> </a:t>
            </a:r>
            <a:endParaRPr lang="it-IT" dirty="0"/>
          </a:p>
        </p:txBody>
      </p:sp>
      <p:sp>
        <p:nvSpPr>
          <p:cNvPr id="8" name="Segnaposto contenuto 1"/>
          <p:cNvSpPr>
            <a:spLocks noGrp="1"/>
          </p:cNvSpPr>
          <p:nvPr>
            <p:ph idx="1"/>
          </p:nvPr>
        </p:nvSpPr>
        <p:spPr/>
        <p:txBody>
          <a:bodyPr>
            <a:normAutofit lnSpcReduction="10000"/>
          </a:bodyPr>
          <a:lstStyle/>
          <a:p>
            <a:r>
              <a:rPr lang="en-US" dirty="0"/>
              <a:t>Based on </a:t>
            </a:r>
            <a:r>
              <a:rPr lang="en-US" b="1" dirty="0">
                <a:solidFill>
                  <a:schemeClr val="accent2"/>
                </a:solidFill>
              </a:rPr>
              <a:t>Grammaticality Judgments </a:t>
            </a:r>
            <a:r>
              <a:rPr lang="en-US" dirty="0"/>
              <a:t>(</a:t>
            </a:r>
            <a:r>
              <a:rPr lang="en-US" dirty="0">
                <a:solidFill>
                  <a:schemeClr val="accent2"/>
                </a:solidFill>
              </a:rPr>
              <a:t>Version 3</a:t>
            </a:r>
            <a:r>
              <a:rPr lang="en-US" dirty="0"/>
              <a:t>)</a:t>
            </a:r>
            <a:r>
              <a:rPr lang="en-US" b="1" dirty="0"/>
              <a:t>: </a:t>
            </a:r>
            <a:br>
              <a:rPr lang="en-US" b="1" dirty="0"/>
            </a:br>
            <a:r>
              <a:rPr lang="en-US" dirty="0"/>
              <a:t>simple sentences to be judged</a:t>
            </a:r>
          </a:p>
          <a:p>
            <a:r>
              <a:rPr lang="en-US" b="1" dirty="0"/>
              <a:t>Lexical items are controlled</a:t>
            </a:r>
            <a:r>
              <a:rPr lang="en-US" dirty="0"/>
              <a:t>: only elementary words are included (cf. </a:t>
            </a:r>
            <a:r>
              <a:rPr lang="en-US" dirty="0" err="1"/>
              <a:t>Lessico</a:t>
            </a:r>
            <a:r>
              <a:rPr lang="en-US" dirty="0"/>
              <a:t> </a:t>
            </a:r>
            <a:r>
              <a:rPr lang="en-US" dirty="0" err="1"/>
              <a:t>Elementare</a:t>
            </a:r>
            <a:r>
              <a:rPr lang="en-US" dirty="0"/>
              <a:t>, </a:t>
            </a:r>
            <a:r>
              <a:rPr lang="it-IT" dirty="0"/>
              <a:t>Marconi et al. 1994</a:t>
            </a:r>
            <a:r>
              <a:rPr lang="en-US" dirty="0"/>
              <a:t>)</a:t>
            </a:r>
          </a:p>
          <a:p>
            <a:r>
              <a:rPr lang="en-US" b="1" dirty="0"/>
              <a:t>Rich set of phenomena tested</a:t>
            </a:r>
            <a:r>
              <a:rPr lang="en-US" dirty="0"/>
              <a:t>: functional fields are selectively tested (DP, IP, CP)</a:t>
            </a:r>
          </a:p>
          <a:p>
            <a:r>
              <a:rPr lang="en-US" dirty="0"/>
              <a:t>Two administration procedures tested (version 3): </a:t>
            </a:r>
            <a:br>
              <a:rPr lang="en-US" dirty="0"/>
            </a:br>
            <a:r>
              <a:rPr lang="en-US" b="1" dirty="0"/>
              <a:t>complete</a:t>
            </a:r>
            <a:r>
              <a:rPr lang="en-US" dirty="0"/>
              <a:t> and </a:t>
            </a:r>
            <a:r>
              <a:rPr lang="en-US" b="1" dirty="0"/>
              <a:t>dynamic</a:t>
            </a:r>
          </a:p>
          <a:p>
            <a:pPr lvl="1"/>
            <a:r>
              <a:rPr lang="en-US" b="1" dirty="0"/>
              <a:t>Complete mode </a:t>
            </a:r>
            <a:r>
              <a:rPr lang="en-US" dirty="0"/>
              <a:t>(240 items); divided in </a:t>
            </a:r>
            <a:r>
              <a:rPr lang="en-US" b="1" dirty="0"/>
              <a:t>two parts </a:t>
            </a:r>
            <a:r>
              <a:rPr lang="en-US" dirty="0"/>
              <a:t>(A and B) that can be administered at the beginning and at the end of a specific (logopedic) training; each part is divided in </a:t>
            </a:r>
            <a:r>
              <a:rPr lang="en-US" b="1" dirty="0"/>
              <a:t>two sections</a:t>
            </a:r>
            <a:r>
              <a:rPr lang="en-US" dirty="0"/>
              <a:t> (about 10-15 minutes each). </a:t>
            </a:r>
          </a:p>
          <a:p>
            <a:pPr lvl="1"/>
            <a:r>
              <a:rPr lang="en-US" dirty="0"/>
              <a:t>The </a:t>
            </a:r>
            <a:r>
              <a:rPr lang="en-US" b="1" dirty="0"/>
              <a:t>Dynamic</a:t>
            </a:r>
            <a:r>
              <a:rPr lang="en-US" dirty="0"/>
              <a:t> </a:t>
            </a:r>
            <a:r>
              <a:rPr lang="en-US" b="1" dirty="0"/>
              <a:t>mode</a:t>
            </a:r>
            <a:r>
              <a:rPr lang="en-US" dirty="0"/>
              <a:t> uses a complexity metric to select the block to be prompted; the following block is chosen according to child’s performance: if the child succeeds in 80% of the items of the previous block an increasing complexity block is proposed, if the child performance on the previous block is below 80%, a less complex block is selected. </a:t>
            </a:r>
          </a:p>
        </p:txBody>
      </p:sp>
      <p:sp>
        <p:nvSpPr>
          <p:cNvPr id="7" name="Segnaposto testo 6">
            <a:extLst>
              <a:ext uri="{FF2B5EF4-FFF2-40B4-BE49-F238E27FC236}">
                <a16:creationId xmlns:a16="http://schemas.microsoft.com/office/drawing/2014/main" id="{F85C5853-5DC3-493D-BF18-BC1ED2F9BB9F}"/>
              </a:ext>
            </a:extLst>
          </p:cNvPr>
          <p:cNvSpPr>
            <a:spLocks noGrp="1"/>
          </p:cNvSpPr>
          <p:nvPr>
            <p:ph type="body" sz="half" idx="2"/>
          </p:nvPr>
        </p:nvSpPr>
        <p:spPr/>
        <p:txBody>
          <a:bodyPr/>
          <a:lstStyle/>
          <a:p>
            <a:r>
              <a:rPr lang="it-IT" dirty="0">
                <a:solidFill>
                  <a:schemeClr val="accent2"/>
                </a:solidFill>
              </a:rPr>
              <a:t>Version 3</a:t>
            </a:r>
            <a:endParaRPr lang="en-US" dirty="0">
              <a:solidFill>
                <a:schemeClr val="accent2"/>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4</a:t>
            </a:fld>
            <a:endParaRPr lang="it-IT"/>
          </a:p>
        </p:txBody>
      </p:sp>
    </p:spTree>
    <p:custDataLst>
      <p:tags r:id="rId1"/>
    </p:custDataLst>
    <p:extLst>
      <p:ext uri="{BB962C8B-B14F-4D97-AF65-F5344CB8AC3E}">
        <p14:creationId xmlns:p14="http://schemas.microsoft.com/office/powerpoint/2010/main" val="1625302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noAutofit/>
          </a:bodyPr>
          <a:lstStyle/>
          <a:p>
            <a:r>
              <a:rPr lang="en-US" b="1" dirty="0"/>
              <a:t>Questions </a:t>
            </a:r>
          </a:p>
          <a:p>
            <a:pPr lvl="1"/>
            <a:r>
              <a:rPr lang="en-US" dirty="0"/>
              <a:t>Strong </a:t>
            </a:r>
            <a:r>
              <a:rPr lang="en-US" i="1" dirty="0"/>
              <a:t>hearing aid</a:t>
            </a:r>
            <a:r>
              <a:rPr lang="en-US" dirty="0"/>
              <a:t> effect (</a:t>
            </a:r>
            <a:r>
              <a:rPr lang="en-US" i="1" dirty="0">
                <a:sym typeface="Symbol" panose="05050102010706020507" pitchFamily="18" charset="2"/>
              </a:rPr>
              <a:t></a:t>
            </a:r>
            <a:r>
              <a:rPr lang="en-US" i="1" baseline="30000" dirty="0"/>
              <a:t>2</a:t>
            </a:r>
            <a:r>
              <a:rPr lang="en-US" i="1" dirty="0"/>
              <a:t>(5)</a:t>
            </a:r>
            <a:r>
              <a:rPr lang="en-US" dirty="0"/>
              <a:t>= 19.75,  </a:t>
            </a:r>
            <a:r>
              <a:rPr lang="en-US" i="1" dirty="0"/>
              <a:t>p</a:t>
            </a:r>
            <a:r>
              <a:rPr lang="en-US" dirty="0"/>
              <a:t>=0.002)</a:t>
            </a:r>
          </a:p>
          <a:p>
            <a:pPr lvl="1"/>
            <a:r>
              <a:rPr lang="en-US" dirty="0"/>
              <a:t>Mild interaction </a:t>
            </a:r>
            <a:r>
              <a:rPr lang="en-US" i="1" dirty="0"/>
              <a:t>hearing aid</a:t>
            </a:r>
            <a:r>
              <a:rPr lang="en-US" dirty="0"/>
              <a:t> X </a:t>
            </a:r>
            <a:r>
              <a:rPr lang="en-US" i="1" dirty="0"/>
              <a:t>type</a:t>
            </a:r>
            <a:r>
              <a:rPr lang="en-US" dirty="0"/>
              <a:t> (</a:t>
            </a:r>
            <a:r>
              <a:rPr lang="en-US" i="1" dirty="0">
                <a:sym typeface="Symbol" panose="05050102010706020507" pitchFamily="18" charset="2"/>
              </a:rPr>
              <a:t></a:t>
            </a:r>
            <a:r>
              <a:rPr lang="en-US" i="1" baseline="30000" dirty="0"/>
              <a:t>2</a:t>
            </a:r>
            <a:r>
              <a:rPr lang="en-US" dirty="0"/>
              <a:t> </a:t>
            </a:r>
            <a:r>
              <a:rPr lang="en-US" i="1" dirty="0"/>
              <a:t>(26)</a:t>
            </a:r>
            <a:r>
              <a:rPr lang="en-US" dirty="0"/>
              <a:t>= 198.7103,  </a:t>
            </a:r>
            <a:r>
              <a:rPr lang="en-US" i="1" dirty="0"/>
              <a:t>p</a:t>
            </a:r>
            <a:r>
              <a:rPr lang="en-US" dirty="0"/>
              <a:t>=0.092)</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00025" lvl="1" indent="0">
              <a:buNone/>
            </a:pPr>
            <a:endParaRPr lang="en-US" dirty="0"/>
          </a:p>
          <a:p>
            <a:pPr lvl="1"/>
            <a:r>
              <a:rPr lang="en-US" b="1" dirty="0">
                <a:solidFill>
                  <a:schemeClr val="accent3"/>
                </a:solidFill>
              </a:rPr>
              <a:t>SR</a:t>
            </a:r>
            <a:r>
              <a:rPr lang="it-IT" b="1" dirty="0">
                <a:solidFill>
                  <a:schemeClr val="accent3"/>
                </a:solidFill>
                <a:sym typeface="Symbol" panose="05050102010706020507" pitchFamily="18" charset="2"/>
              </a:rPr>
              <a:t>  OR</a:t>
            </a:r>
            <a:r>
              <a:rPr lang="en-US" b="1" dirty="0">
                <a:solidFill>
                  <a:schemeClr val="accent3"/>
                </a:solidFill>
              </a:rPr>
              <a:t>  </a:t>
            </a:r>
            <a:br>
              <a:rPr lang="en-US" b="1" dirty="0">
                <a:solidFill>
                  <a:schemeClr val="accent3"/>
                </a:solidFill>
              </a:rPr>
            </a:br>
            <a:r>
              <a:rPr lang="en-US" dirty="0"/>
              <a:t>(in </a:t>
            </a:r>
            <a:r>
              <a:rPr lang="en-US" i="1" dirty="0"/>
              <a:t>CI</a:t>
            </a:r>
            <a:r>
              <a:rPr lang="en-US" dirty="0"/>
              <a:t>: </a:t>
            </a:r>
            <a:r>
              <a:rPr lang="en-US" i="1" dirty="0"/>
              <a:t>SR</a:t>
            </a:r>
            <a:r>
              <a:rPr lang="it-IT" i="1" dirty="0">
                <a:sym typeface="Symbol" panose="05050102010706020507" pitchFamily="18" charset="2"/>
              </a:rPr>
              <a:t> - OR</a:t>
            </a:r>
            <a:r>
              <a:rPr lang="en-US" i="1" dirty="0"/>
              <a:t> estimate</a:t>
            </a:r>
            <a:r>
              <a:rPr lang="en-US" dirty="0"/>
              <a:t>=</a:t>
            </a:r>
            <a:r>
              <a:rPr lang="de-DE" dirty="0"/>
              <a:t>1.512,</a:t>
            </a:r>
            <a:br>
              <a:rPr lang="de-DE" dirty="0"/>
            </a:br>
            <a:r>
              <a:rPr lang="de-DE" i="1" dirty="0"/>
              <a:t>SE</a:t>
            </a:r>
            <a:r>
              <a:rPr lang="de-DE" dirty="0"/>
              <a:t>=0.629, </a:t>
            </a:r>
            <a:r>
              <a:rPr lang="de-DE" i="1" dirty="0"/>
              <a:t>z</a:t>
            </a:r>
            <a:r>
              <a:rPr lang="de-DE" dirty="0"/>
              <a:t>=2.404, </a:t>
            </a:r>
            <a:r>
              <a:rPr lang="de-DE" i="1" dirty="0"/>
              <a:t>p</a:t>
            </a:r>
            <a:r>
              <a:rPr lang="de-DE" dirty="0"/>
              <a:t>=0.1547)</a:t>
            </a:r>
            <a:endParaRPr lang="en-US" dirty="0"/>
          </a:p>
        </p:txBody>
      </p:sp>
      <p:sp>
        <p:nvSpPr>
          <p:cNvPr id="10" name="CasellaDiTesto 9">
            <a:extLst>
              <a:ext uri="{FF2B5EF4-FFF2-40B4-BE49-F238E27FC236}">
                <a16:creationId xmlns:a16="http://schemas.microsoft.com/office/drawing/2014/main" id="{64BAD4AE-741A-04B2-3D16-96BCFA1ED369}"/>
              </a:ext>
            </a:extLst>
          </p:cNvPr>
          <p:cNvSpPr txBox="1"/>
          <p:nvPr/>
        </p:nvSpPr>
        <p:spPr>
          <a:xfrm>
            <a:off x="11028548" y="3676962"/>
            <a:ext cx="556563" cy="400110"/>
          </a:xfrm>
          <a:prstGeom prst="rect">
            <a:avLst/>
          </a:prstGeom>
          <a:solidFill>
            <a:schemeClr val="bg1"/>
          </a:solidFill>
        </p:spPr>
        <p:txBody>
          <a:bodyPr wrap="none" rtlCol="0">
            <a:spAutoFit/>
          </a:bodyPr>
          <a:lstStyle/>
          <a:p>
            <a:r>
              <a:rPr lang="it-IT" sz="2000" dirty="0">
                <a:solidFill>
                  <a:schemeClr val="accent1">
                    <a:lumMod val="40000"/>
                    <a:lumOff val="60000"/>
                  </a:schemeClr>
                </a:solidFill>
              </a:rPr>
              <a:t>HC</a:t>
            </a:r>
          </a:p>
        </p:txBody>
      </p:sp>
      <p:sp>
        <p:nvSpPr>
          <p:cNvPr id="6" name="Title 5"/>
          <p:cNvSpPr>
            <a:spLocks noGrp="1"/>
          </p:cNvSpPr>
          <p:nvPr>
            <p:ph type="title"/>
          </p:nvPr>
        </p:nvSpPr>
        <p:spPr/>
        <p:txBody>
          <a:bodyPr/>
          <a:lstStyle/>
          <a:p>
            <a:r>
              <a:rPr lang="en-US" dirty="0"/>
              <a:t>Results</a:t>
            </a:r>
            <a:br>
              <a:rPr lang="en-US" dirty="0"/>
            </a:br>
            <a:r>
              <a:rPr lang="en-US" sz="2800" dirty="0"/>
              <a:t>(deaf group)</a:t>
            </a:r>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b="1" dirty="0"/>
              <a:t>D. </a:t>
            </a:r>
            <a:r>
              <a:rPr lang="it-IT" b="1" dirty="0" err="1"/>
              <a:t>Questions</a:t>
            </a:r>
            <a:endParaRPr lang="it-IT" b="1" dirty="0"/>
          </a:p>
          <a:p>
            <a:pPr algn="l"/>
            <a:r>
              <a:rPr lang="it-IT" b="1" dirty="0"/>
              <a:t>D1</a:t>
            </a:r>
            <a:r>
              <a:rPr lang="it-IT" dirty="0"/>
              <a:t>. </a:t>
            </a:r>
            <a:r>
              <a:rPr lang="it-IT" dirty="0" err="1"/>
              <a:t>Questions</a:t>
            </a:r>
            <a:r>
              <a:rPr lang="it-IT" dirty="0"/>
              <a:t> on </a:t>
            </a:r>
            <a:r>
              <a:rPr lang="it-IT" dirty="0" err="1"/>
              <a:t>modifiers</a:t>
            </a:r>
            <a:r>
              <a:rPr lang="it-IT" dirty="0"/>
              <a:t>/</a:t>
            </a:r>
            <a:r>
              <a:rPr lang="it-IT" dirty="0" err="1"/>
              <a:t>adjuncts</a:t>
            </a:r>
            <a:endParaRPr lang="it-IT" dirty="0"/>
          </a:p>
          <a:p>
            <a:pPr algn="l"/>
            <a:r>
              <a:rPr lang="it-IT" b="1" dirty="0"/>
              <a:t>D2</a:t>
            </a:r>
            <a:r>
              <a:rPr lang="it-IT" dirty="0"/>
              <a:t>. </a:t>
            </a:r>
            <a:r>
              <a:rPr lang="it-IT" dirty="0" err="1"/>
              <a:t>Questions</a:t>
            </a:r>
            <a:r>
              <a:rPr lang="it-IT" dirty="0"/>
              <a:t> on </a:t>
            </a:r>
            <a:r>
              <a:rPr lang="it-IT" dirty="0" err="1"/>
              <a:t>arguments</a:t>
            </a:r>
            <a:endParaRPr lang="it-IT" dirty="0"/>
          </a:p>
          <a:p>
            <a:pPr algn="l"/>
            <a:r>
              <a:rPr lang="it-IT" b="1" dirty="0">
                <a:solidFill>
                  <a:schemeClr val="accent1">
                    <a:lumMod val="40000"/>
                    <a:lumOff val="60000"/>
                  </a:schemeClr>
                </a:solidFill>
              </a:rPr>
              <a:t>D3</a:t>
            </a:r>
            <a:r>
              <a:rPr lang="it-IT" dirty="0">
                <a:solidFill>
                  <a:schemeClr val="accent1">
                    <a:lumMod val="40000"/>
                    <a:lumOff val="60000"/>
                  </a:schemeClr>
                </a:solidFill>
              </a:rPr>
              <a:t>. </a:t>
            </a:r>
            <a:r>
              <a:rPr lang="it-IT" dirty="0" err="1">
                <a:solidFill>
                  <a:schemeClr val="accent1">
                    <a:lumMod val="40000"/>
                    <a:lumOff val="60000"/>
                  </a:schemeClr>
                </a:solidFill>
              </a:rPr>
              <a:t>Polar</a:t>
            </a:r>
            <a:r>
              <a:rPr lang="it-IT" dirty="0">
                <a:solidFill>
                  <a:schemeClr val="accent1">
                    <a:lumMod val="40000"/>
                    <a:lumOff val="60000"/>
                  </a:schemeClr>
                </a:solidFill>
              </a:rPr>
              <a:t> </a:t>
            </a:r>
            <a:r>
              <a:rPr lang="it-IT" dirty="0" err="1">
                <a:solidFill>
                  <a:schemeClr val="accent1">
                    <a:lumMod val="40000"/>
                    <a:lumOff val="60000"/>
                  </a:schemeClr>
                </a:solidFill>
              </a:rPr>
              <a:t>questions</a:t>
            </a:r>
            <a:endParaRPr lang="it-IT" dirty="0">
              <a:solidFill>
                <a:schemeClr val="accent1">
                  <a:lumMod val="40000"/>
                  <a:lumOff val="60000"/>
                </a:schemeClr>
              </a:solidFill>
            </a:endParaRPr>
          </a:p>
          <a:p>
            <a:pPr algn="l"/>
            <a:r>
              <a:rPr lang="it-IT" b="1" dirty="0"/>
              <a:t>D4</a:t>
            </a:r>
            <a:r>
              <a:rPr lang="it-IT" dirty="0"/>
              <a:t>. </a:t>
            </a:r>
            <a:r>
              <a:rPr lang="it-IT" dirty="0" err="1"/>
              <a:t>Why</a:t>
            </a:r>
            <a:r>
              <a:rPr lang="it-IT" dirty="0"/>
              <a:t> </a:t>
            </a:r>
            <a:r>
              <a:rPr lang="it-IT" dirty="0" err="1"/>
              <a:t>questions</a:t>
            </a:r>
            <a:endParaRPr lang="it-IT" dirty="0"/>
          </a:p>
          <a:p>
            <a:pPr algn="l"/>
            <a:r>
              <a:rPr lang="it-IT" b="1" dirty="0">
                <a:solidFill>
                  <a:schemeClr val="accent3"/>
                </a:solidFill>
              </a:rPr>
              <a:t>D5</a:t>
            </a:r>
            <a:r>
              <a:rPr lang="it-IT" dirty="0">
                <a:solidFill>
                  <a:schemeClr val="accent3"/>
                </a:solidFill>
              </a:rPr>
              <a:t>. </a:t>
            </a:r>
            <a:r>
              <a:rPr lang="it-IT" dirty="0" err="1">
                <a:solidFill>
                  <a:schemeClr val="accent3"/>
                </a:solidFill>
              </a:rPr>
              <a:t>Questions</a:t>
            </a:r>
            <a:r>
              <a:rPr lang="it-IT" dirty="0">
                <a:solidFill>
                  <a:schemeClr val="accent3"/>
                </a:solidFill>
              </a:rPr>
              <a:t> on </a:t>
            </a:r>
            <a:r>
              <a:rPr lang="it-IT" dirty="0" err="1">
                <a:solidFill>
                  <a:schemeClr val="accent3"/>
                </a:solidFill>
              </a:rPr>
              <a:t>subject</a:t>
            </a:r>
            <a:r>
              <a:rPr lang="it-IT" dirty="0">
                <a:solidFill>
                  <a:schemeClr val="accent3"/>
                </a:solidFill>
              </a:rPr>
              <a:t>/</a:t>
            </a:r>
            <a:r>
              <a:rPr lang="it-IT" dirty="0" err="1">
                <a:solidFill>
                  <a:schemeClr val="accent3"/>
                </a:solidFill>
              </a:rPr>
              <a:t>object</a:t>
            </a:r>
            <a:r>
              <a:rPr lang="it-IT" dirty="0">
                <a:solidFill>
                  <a:schemeClr val="accent3"/>
                </a:solidFill>
              </a:rPr>
              <a:t> </a:t>
            </a:r>
            <a:r>
              <a:rPr lang="it-IT" dirty="0" err="1">
                <a:solidFill>
                  <a:schemeClr val="accent3"/>
                </a:solidFill>
              </a:rPr>
              <a:t>relatives</a:t>
            </a:r>
            <a:endParaRPr lang="it-IT" b="1" dirty="0">
              <a:solidFill>
                <a:schemeClr val="accent3"/>
              </a:solidFill>
            </a:endParaRPr>
          </a:p>
          <a:p>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40</a:t>
            </a:fld>
            <a:endParaRPr lang="it-IT"/>
          </a:p>
        </p:txBody>
      </p:sp>
      <p:pic>
        <p:nvPicPr>
          <p:cNvPr id="9" name="Immagine 8">
            <a:extLst>
              <a:ext uri="{FF2B5EF4-FFF2-40B4-BE49-F238E27FC236}">
                <a16:creationId xmlns:a16="http://schemas.microsoft.com/office/drawing/2014/main" id="{51DBFD2E-CDC6-C610-9B37-3BBF2F7A89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51884" y="1736812"/>
            <a:ext cx="5045603" cy="4036483"/>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7" name="Immagine 6" descr="Immagine che contiene grafico&#10;&#10;Descrizione generata automaticamente">
            <a:extLst>
              <a:ext uri="{FF2B5EF4-FFF2-40B4-BE49-F238E27FC236}">
                <a16:creationId xmlns:a16="http://schemas.microsoft.com/office/drawing/2014/main" id="{A947BF45-EAB1-EA24-2B1B-93E85C5353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7888" y="4077072"/>
            <a:ext cx="2340260" cy="2340260"/>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0662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16" end="16"/>
                                            </p:txEl>
                                          </p:spTgt>
                                        </p:tgtEl>
                                        <p:attrNameLst>
                                          <p:attrName>style.visibility</p:attrName>
                                        </p:attrNameLst>
                                      </p:cBhvr>
                                      <p:to>
                                        <p:strVal val="visible"/>
                                      </p:to>
                                    </p:set>
                                    <p:animEffect transition="in" filter="fade">
                                      <p:cBhvr>
                                        <p:cTn id="30" dur="500"/>
                                        <p:tgtEl>
                                          <p:spTgt spid="1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Standard Report</a:t>
            </a:r>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marL="200025" lvl="1" indent="0">
              <a:buNone/>
            </a:pPr>
            <a:endParaRPr lang="en-US" dirty="0">
              <a:sym typeface="Symbol" panose="05050102010706020507" pitchFamily="18" charset="2"/>
            </a:endParaRPr>
          </a:p>
          <a:p>
            <a:pPr marL="200025" lvl="1" indent="0">
              <a:buNone/>
            </a:pPr>
            <a:endParaRPr lang="en-US" dirty="0"/>
          </a:p>
          <a:p>
            <a:pPr marL="200025" lvl="1" indent="0">
              <a:buNone/>
            </a:pPr>
            <a:endParaRPr lang="en-US" dirty="0"/>
          </a:p>
          <a:p>
            <a:pPr marL="200025" lvl="1" indent="0">
              <a:buNone/>
            </a:pPr>
            <a:endParaRPr lang="en-US" dirty="0"/>
          </a:p>
          <a:p>
            <a:pPr lvl="1"/>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sz="1600" dirty="0">
                <a:solidFill>
                  <a:schemeClr val="accent1">
                    <a:lumMod val="40000"/>
                    <a:lumOff val="60000"/>
                  </a:schemeClr>
                </a:solidFill>
              </a:rPr>
              <a:t>H</a:t>
            </a:r>
            <a:r>
              <a:rPr lang="en-US" sz="1600" dirty="0">
                <a:solidFill>
                  <a:schemeClr val="accent1">
                    <a:lumMod val="40000"/>
                    <a:lumOff val="60000"/>
                  </a:schemeClr>
                </a:solidFill>
              </a:rPr>
              <a:t>earing Child</a:t>
            </a:r>
            <a:endParaRPr lang="en-US" dirty="0">
              <a:solidFill>
                <a:schemeClr val="accent1">
                  <a:lumMod val="40000"/>
                  <a:lumOff val="60000"/>
                </a:schemeClr>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41</a:t>
            </a:fld>
            <a:endParaRPr lang="it-IT"/>
          </a:p>
        </p:txBody>
      </p:sp>
      <p:pic>
        <p:nvPicPr>
          <p:cNvPr id="9" name="Immagine 8">
            <a:extLst>
              <a:ext uri="{FF2B5EF4-FFF2-40B4-BE49-F238E27FC236}">
                <a16:creationId xmlns:a16="http://schemas.microsoft.com/office/drawing/2014/main" id="{5D2F7985-A8E2-32DB-D967-EF056A82E70C}"/>
              </a:ext>
            </a:extLst>
          </p:cNvPr>
          <p:cNvPicPr>
            <a:picLocks noChangeAspect="1"/>
          </p:cNvPicPr>
          <p:nvPr/>
        </p:nvPicPr>
        <p:blipFill rotWithShape="1">
          <a:blip r:embed="rId4"/>
          <a:srcRect l="388" t="5900" r="647" b="4851"/>
          <a:stretch/>
        </p:blipFill>
        <p:spPr>
          <a:xfrm>
            <a:off x="5591944" y="502254"/>
            <a:ext cx="4896544" cy="5716331"/>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50581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Detailed Report</a:t>
            </a:r>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marL="200025" lvl="1" indent="0">
              <a:buNone/>
            </a:pPr>
            <a:endParaRPr lang="en-US" dirty="0">
              <a:sym typeface="Symbol" panose="05050102010706020507" pitchFamily="18" charset="2"/>
            </a:endParaRPr>
          </a:p>
          <a:p>
            <a:pPr marL="200025" lvl="1" indent="0">
              <a:buNone/>
            </a:pPr>
            <a:endParaRPr lang="en-US" dirty="0"/>
          </a:p>
          <a:p>
            <a:pPr marL="200025" lvl="1" indent="0">
              <a:buNone/>
            </a:pPr>
            <a:endParaRPr lang="en-US" dirty="0"/>
          </a:p>
          <a:p>
            <a:pPr marL="200025" lvl="1" indent="0">
              <a:buNone/>
            </a:pPr>
            <a:endParaRPr lang="en-US" dirty="0"/>
          </a:p>
          <a:p>
            <a:pPr lvl="1"/>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it-IT" sz="1600" dirty="0">
                <a:solidFill>
                  <a:schemeClr val="accent1">
                    <a:lumMod val="40000"/>
                    <a:lumOff val="60000"/>
                  </a:schemeClr>
                </a:solidFill>
              </a:rPr>
              <a:t>H</a:t>
            </a:r>
            <a:r>
              <a:rPr lang="en-US" sz="1600" dirty="0">
                <a:solidFill>
                  <a:schemeClr val="accent1">
                    <a:lumMod val="40000"/>
                    <a:lumOff val="60000"/>
                  </a:schemeClr>
                </a:solidFill>
              </a:rPr>
              <a:t>earing Child</a:t>
            </a:r>
            <a:endParaRPr lang="en-US" dirty="0">
              <a:solidFill>
                <a:schemeClr val="accent1">
                  <a:lumMod val="40000"/>
                  <a:lumOff val="60000"/>
                </a:schemeClr>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42</a:t>
            </a:fld>
            <a:endParaRPr lang="it-IT"/>
          </a:p>
        </p:txBody>
      </p:sp>
      <p:pic>
        <p:nvPicPr>
          <p:cNvPr id="8" name="Immagine 7">
            <a:extLst>
              <a:ext uri="{FF2B5EF4-FFF2-40B4-BE49-F238E27FC236}">
                <a16:creationId xmlns:a16="http://schemas.microsoft.com/office/drawing/2014/main" id="{BF15FBC2-2A8A-99CC-0A42-F4FA896F5F56}"/>
              </a:ext>
            </a:extLst>
          </p:cNvPr>
          <p:cNvPicPr>
            <a:picLocks noChangeAspect="1"/>
          </p:cNvPicPr>
          <p:nvPr/>
        </p:nvPicPr>
        <p:blipFill rotWithShape="1">
          <a:blip r:embed="rId4"/>
          <a:srcRect l="388" t="5900" r="1748"/>
          <a:stretch/>
        </p:blipFill>
        <p:spPr>
          <a:xfrm>
            <a:off x="5591944" y="358238"/>
            <a:ext cx="4896769" cy="6095098"/>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
        <p:nvSpPr>
          <p:cNvPr id="7" name="Callout: linea 6">
            <a:extLst>
              <a:ext uri="{FF2B5EF4-FFF2-40B4-BE49-F238E27FC236}">
                <a16:creationId xmlns:a16="http://schemas.microsoft.com/office/drawing/2014/main" id="{8ADEE2BE-EBAC-4261-5837-08B2BB231492}"/>
              </a:ext>
            </a:extLst>
          </p:cNvPr>
          <p:cNvSpPr/>
          <p:nvPr/>
        </p:nvSpPr>
        <p:spPr>
          <a:xfrm>
            <a:off x="1595500" y="908026"/>
            <a:ext cx="3600771" cy="972801"/>
          </a:xfrm>
          <a:prstGeom prst="borderCallout1">
            <a:avLst>
              <a:gd name="adj1" fmla="val 107751"/>
              <a:gd name="adj2" fmla="val 53137"/>
              <a:gd name="adj3" fmla="val 169431"/>
              <a:gd name="adj4" fmla="val 117833"/>
            </a:avLst>
          </a:prstGeom>
          <a:solidFill>
            <a:schemeClr val="bg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b="1" i="1" dirty="0">
                <a:solidFill>
                  <a:schemeClr val="tx2"/>
                </a:solidFill>
              </a:rPr>
              <a:t>Working </a:t>
            </a:r>
            <a:r>
              <a:rPr lang="it-IT" sz="1800" b="1" i="1" dirty="0" err="1">
                <a:solidFill>
                  <a:schemeClr val="tx2"/>
                </a:solidFill>
              </a:rPr>
              <a:t>memory</a:t>
            </a:r>
            <a:r>
              <a:rPr lang="it-IT" sz="1800" dirty="0">
                <a:solidFill>
                  <a:schemeClr val="tx2"/>
                </a:solidFill>
              </a:rPr>
              <a:t>:</a:t>
            </a:r>
            <a:br>
              <a:rPr lang="it-IT" sz="1800" dirty="0">
                <a:solidFill>
                  <a:schemeClr val="tx2"/>
                </a:solidFill>
              </a:rPr>
            </a:br>
            <a:r>
              <a:rPr lang="it-IT" sz="1800" dirty="0">
                <a:solidFill>
                  <a:schemeClr val="tx2"/>
                </a:solidFill>
              </a:rPr>
              <a:t>performance on items with more </a:t>
            </a:r>
            <a:r>
              <a:rPr lang="it-IT" sz="1800" dirty="0" err="1">
                <a:solidFill>
                  <a:schemeClr val="tx2"/>
                </a:solidFill>
              </a:rPr>
              <a:t>than</a:t>
            </a:r>
            <a:r>
              <a:rPr lang="it-IT" sz="1800" dirty="0">
                <a:solidFill>
                  <a:schemeClr val="tx2"/>
                </a:solidFill>
              </a:rPr>
              <a:t> 1 DP or PP</a:t>
            </a:r>
            <a:r>
              <a:rPr lang="it-IT" sz="1800" dirty="0"/>
              <a:t> </a:t>
            </a:r>
            <a:endParaRPr lang="en-US" sz="1800" dirty="0"/>
          </a:p>
        </p:txBody>
      </p:sp>
      <p:sp>
        <p:nvSpPr>
          <p:cNvPr id="9" name="Callout: linea 8">
            <a:extLst>
              <a:ext uri="{FF2B5EF4-FFF2-40B4-BE49-F238E27FC236}">
                <a16:creationId xmlns:a16="http://schemas.microsoft.com/office/drawing/2014/main" id="{1A5602F2-F9C7-47E1-7A7E-29D4A05879F6}"/>
              </a:ext>
            </a:extLst>
          </p:cNvPr>
          <p:cNvSpPr/>
          <p:nvPr/>
        </p:nvSpPr>
        <p:spPr>
          <a:xfrm>
            <a:off x="4259796" y="258748"/>
            <a:ext cx="3600771" cy="885899"/>
          </a:xfrm>
          <a:prstGeom prst="borderCallout1">
            <a:avLst>
              <a:gd name="adj1" fmla="val 106217"/>
              <a:gd name="adj2" fmla="val 68480"/>
              <a:gd name="adj3" fmla="val 237810"/>
              <a:gd name="adj4" fmla="val 117304"/>
            </a:avLst>
          </a:prstGeom>
          <a:solidFill>
            <a:schemeClr val="bg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b="1" i="1" dirty="0">
                <a:solidFill>
                  <a:schemeClr val="tx2"/>
                </a:solidFill>
              </a:rPr>
              <a:t>Features </a:t>
            </a:r>
            <a:r>
              <a:rPr lang="it-IT" sz="1800" b="1" i="1" dirty="0" err="1">
                <a:solidFill>
                  <a:schemeClr val="tx2"/>
                </a:solidFill>
              </a:rPr>
              <a:t>sensitivity</a:t>
            </a:r>
            <a:r>
              <a:rPr lang="it-IT" sz="1800" dirty="0">
                <a:solidFill>
                  <a:schemeClr val="tx2"/>
                </a:solidFill>
              </a:rPr>
              <a:t>:</a:t>
            </a:r>
            <a:br>
              <a:rPr lang="it-IT" sz="1800" dirty="0">
                <a:solidFill>
                  <a:schemeClr val="tx2"/>
                </a:solidFill>
              </a:rPr>
            </a:br>
            <a:r>
              <a:rPr lang="it-IT" sz="1800" dirty="0" err="1">
                <a:solidFill>
                  <a:schemeClr val="tx2"/>
                </a:solidFill>
              </a:rPr>
              <a:t>discrimination</a:t>
            </a:r>
            <a:r>
              <a:rPr lang="it-IT" sz="1800" dirty="0">
                <a:solidFill>
                  <a:schemeClr val="tx2"/>
                </a:solidFill>
              </a:rPr>
              <a:t> </a:t>
            </a:r>
            <a:r>
              <a:rPr lang="it-IT" sz="1800" dirty="0" err="1">
                <a:solidFill>
                  <a:schemeClr val="tx2"/>
                </a:solidFill>
              </a:rPr>
              <a:t>between</a:t>
            </a:r>
            <a:r>
              <a:rPr lang="it-IT" sz="1800" dirty="0">
                <a:solidFill>
                  <a:schemeClr val="tx2"/>
                </a:solidFill>
              </a:rPr>
              <a:t> </a:t>
            </a:r>
            <a:r>
              <a:rPr lang="it-IT" sz="1800" dirty="0" err="1">
                <a:solidFill>
                  <a:schemeClr val="tx2"/>
                </a:solidFill>
              </a:rPr>
              <a:t>local</a:t>
            </a:r>
            <a:r>
              <a:rPr lang="it-IT" sz="1800" dirty="0">
                <a:solidFill>
                  <a:schemeClr val="tx2"/>
                </a:solidFill>
              </a:rPr>
              <a:t> and non-</a:t>
            </a:r>
            <a:r>
              <a:rPr lang="it-IT" sz="1800" dirty="0" err="1">
                <a:solidFill>
                  <a:schemeClr val="tx2"/>
                </a:solidFill>
              </a:rPr>
              <a:t>local</a:t>
            </a:r>
            <a:r>
              <a:rPr lang="it-IT" sz="1800" dirty="0">
                <a:solidFill>
                  <a:schemeClr val="tx2"/>
                </a:solidFill>
              </a:rPr>
              <a:t> </a:t>
            </a:r>
            <a:r>
              <a:rPr lang="it-IT" sz="1800" dirty="0" err="1">
                <a:solidFill>
                  <a:schemeClr val="tx2"/>
                </a:solidFill>
              </a:rPr>
              <a:t>dependencies</a:t>
            </a:r>
            <a:endParaRPr lang="en-US" sz="1800" dirty="0"/>
          </a:p>
        </p:txBody>
      </p:sp>
      <p:sp>
        <p:nvSpPr>
          <p:cNvPr id="10" name="Callout: linea 9">
            <a:extLst>
              <a:ext uri="{FF2B5EF4-FFF2-40B4-BE49-F238E27FC236}">
                <a16:creationId xmlns:a16="http://schemas.microsoft.com/office/drawing/2014/main" id="{DCB4B4ED-6868-F9E3-82FB-1C238C565BD5}"/>
              </a:ext>
            </a:extLst>
          </p:cNvPr>
          <p:cNvSpPr/>
          <p:nvPr/>
        </p:nvSpPr>
        <p:spPr>
          <a:xfrm>
            <a:off x="8134029" y="130832"/>
            <a:ext cx="3600771" cy="885899"/>
          </a:xfrm>
          <a:prstGeom prst="borderCallout1">
            <a:avLst>
              <a:gd name="adj1" fmla="val 106217"/>
              <a:gd name="adj2" fmla="val 68480"/>
              <a:gd name="adj3" fmla="val 252149"/>
              <a:gd name="adj4" fmla="val 47690"/>
            </a:avLst>
          </a:prstGeom>
          <a:solidFill>
            <a:schemeClr val="bg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b="1" i="1" dirty="0" err="1">
                <a:solidFill>
                  <a:schemeClr val="tx2"/>
                </a:solidFill>
              </a:rPr>
              <a:t>Vocabulary</a:t>
            </a:r>
            <a:r>
              <a:rPr lang="it-IT" sz="1800" i="1" dirty="0">
                <a:solidFill>
                  <a:schemeClr val="tx2"/>
                </a:solidFill>
              </a:rPr>
              <a:t>:</a:t>
            </a:r>
            <a:br>
              <a:rPr lang="it-IT" sz="1800" i="1" dirty="0">
                <a:solidFill>
                  <a:schemeClr val="tx2"/>
                </a:solidFill>
              </a:rPr>
            </a:br>
            <a:r>
              <a:rPr lang="it-IT" sz="1800" i="1" dirty="0" err="1">
                <a:solidFill>
                  <a:schemeClr val="tx2"/>
                </a:solidFill>
              </a:rPr>
              <a:t>rt</a:t>
            </a:r>
            <a:r>
              <a:rPr lang="it-IT" sz="1800" dirty="0">
                <a:solidFill>
                  <a:schemeClr val="tx2"/>
                </a:solidFill>
              </a:rPr>
              <a:t> of items </a:t>
            </a:r>
            <a:r>
              <a:rPr lang="it-IT" sz="1800" dirty="0" err="1">
                <a:solidFill>
                  <a:schemeClr val="tx2"/>
                </a:solidFill>
              </a:rPr>
              <a:t>including</a:t>
            </a:r>
            <a:r>
              <a:rPr lang="it-IT" sz="1800" dirty="0">
                <a:solidFill>
                  <a:schemeClr val="tx2"/>
                </a:solidFill>
              </a:rPr>
              <a:t> </a:t>
            </a:r>
            <a:br>
              <a:rPr lang="it-IT" sz="1800" dirty="0">
                <a:solidFill>
                  <a:schemeClr val="tx2"/>
                </a:solidFill>
              </a:rPr>
            </a:br>
            <a:r>
              <a:rPr lang="it-IT" sz="1800" dirty="0" err="1">
                <a:solidFill>
                  <a:schemeClr val="tx2"/>
                </a:solidFill>
              </a:rPr>
              <a:t>less</a:t>
            </a:r>
            <a:r>
              <a:rPr lang="it-IT" sz="1800" dirty="0">
                <a:solidFill>
                  <a:schemeClr val="tx2"/>
                </a:solidFill>
              </a:rPr>
              <a:t> </a:t>
            </a:r>
            <a:r>
              <a:rPr lang="it-IT" sz="1800" dirty="0" err="1">
                <a:solidFill>
                  <a:schemeClr val="tx2"/>
                </a:solidFill>
              </a:rPr>
              <a:t>frequent</a:t>
            </a:r>
            <a:r>
              <a:rPr lang="it-IT" sz="1800" dirty="0">
                <a:solidFill>
                  <a:schemeClr val="tx2"/>
                </a:solidFill>
              </a:rPr>
              <a:t> words </a:t>
            </a:r>
            <a:endParaRPr lang="en-US" sz="1800" dirty="0"/>
          </a:p>
        </p:txBody>
      </p:sp>
      <p:sp>
        <p:nvSpPr>
          <p:cNvPr id="12" name="Rettangolo 11">
            <a:extLst>
              <a:ext uri="{FF2B5EF4-FFF2-40B4-BE49-F238E27FC236}">
                <a16:creationId xmlns:a16="http://schemas.microsoft.com/office/drawing/2014/main" id="{0E5A8338-0A92-DCCF-45A0-588C5B27F03E}"/>
              </a:ext>
            </a:extLst>
          </p:cNvPr>
          <p:cNvSpPr/>
          <p:nvPr/>
        </p:nvSpPr>
        <p:spPr>
          <a:xfrm>
            <a:off x="5841682" y="2367000"/>
            <a:ext cx="1838494" cy="377923"/>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ttangolo 12">
            <a:extLst>
              <a:ext uri="{FF2B5EF4-FFF2-40B4-BE49-F238E27FC236}">
                <a16:creationId xmlns:a16="http://schemas.microsoft.com/office/drawing/2014/main" id="{5E0AFFF6-2A5E-CC3A-D03F-4EE76B5B26A8}"/>
              </a:ext>
            </a:extLst>
          </p:cNvPr>
          <p:cNvSpPr/>
          <p:nvPr/>
        </p:nvSpPr>
        <p:spPr>
          <a:xfrm>
            <a:off x="7776026" y="2366999"/>
            <a:ext cx="1416318" cy="377923"/>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ttangolo 13">
            <a:extLst>
              <a:ext uri="{FF2B5EF4-FFF2-40B4-BE49-F238E27FC236}">
                <a16:creationId xmlns:a16="http://schemas.microsoft.com/office/drawing/2014/main" id="{094037C7-532E-C463-E608-954308EE6055}"/>
              </a:ext>
            </a:extLst>
          </p:cNvPr>
          <p:cNvSpPr/>
          <p:nvPr/>
        </p:nvSpPr>
        <p:spPr>
          <a:xfrm>
            <a:off x="9288194" y="2366998"/>
            <a:ext cx="1128286" cy="377923"/>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3698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Comparing reports</a:t>
            </a:r>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sz="half" idx="2"/>
          </p:nvPr>
        </p:nvSpPr>
        <p:spPr/>
        <p:txBody>
          <a:bodyPr/>
          <a:lstStyle/>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marL="200025" lvl="1" indent="0">
              <a:buNone/>
            </a:pPr>
            <a:endParaRPr lang="en-US" dirty="0">
              <a:sym typeface="Symbol" panose="05050102010706020507" pitchFamily="18" charset="2"/>
            </a:endParaRPr>
          </a:p>
          <a:p>
            <a:pPr marL="200025" lvl="1" indent="0">
              <a:buNone/>
            </a:pPr>
            <a:endParaRPr lang="en-US" dirty="0"/>
          </a:p>
          <a:p>
            <a:pPr marL="200025" lvl="1" indent="0">
              <a:buNone/>
            </a:pPr>
            <a:endParaRPr lang="en-US" dirty="0"/>
          </a:p>
          <a:p>
            <a:pPr marL="200025" lvl="1" indent="0">
              <a:buNone/>
            </a:pPr>
            <a:endParaRPr lang="en-US" dirty="0"/>
          </a:p>
          <a:p>
            <a:pPr lvl="1"/>
            <a:endParaRPr lang="en-US"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43</a:t>
            </a:fld>
            <a:endParaRPr lang="it-IT"/>
          </a:p>
        </p:txBody>
      </p:sp>
      <p:pic>
        <p:nvPicPr>
          <p:cNvPr id="9" name="Immagine 8">
            <a:extLst>
              <a:ext uri="{FF2B5EF4-FFF2-40B4-BE49-F238E27FC236}">
                <a16:creationId xmlns:a16="http://schemas.microsoft.com/office/drawing/2014/main" id="{A5530DA1-CC70-F418-6426-36B91DE4BEA9}"/>
              </a:ext>
            </a:extLst>
          </p:cNvPr>
          <p:cNvPicPr>
            <a:picLocks noChangeAspect="1"/>
          </p:cNvPicPr>
          <p:nvPr/>
        </p:nvPicPr>
        <p:blipFill rotWithShape="1">
          <a:blip r:embed="rId4"/>
          <a:srcRect l="679" t="6300" r="778" b="4976"/>
          <a:stretch/>
        </p:blipFill>
        <p:spPr>
          <a:xfrm>
            <a:off x="6819752" y="1897190"/>
            <a:ext cx="3451996" cy="4023361"/>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12" name="Immagine 11">
            <a:extLst>
              <a:ext uri="{FF2B5EF4-FFF2-40B4-BE49-F238E27FC236}">
                <a16:creationId xmlns:a16="http://schemas.microsoft.com/office/drawing/2014/main" id="{A265F9D0-F9FD-198F-4422-399DD78F4C9E}"/>
              </a:ext>
            </a:extLst>
          </p:cNvPr>
          <p:cNvPicPr>
            <a:picLocks noChangeAspect="1"/>
          </p:cNvPicPr>
          <p:nvPr/>
        </p:nvPicPr>
        <p:blipFill rotWithShape="1">
          <a:blip r:embed="rId5"/>
          <a:srcRect l="388" t="5900" r="647" b="4851"/>
          <a:stretch/>
        </p:blipFill>
        <p:spPr>
          <a:xfrm>
            <a:off x="1829777" y="1891425"/>
            <a:ext cx="3446364" cy="4023359"/>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39325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Report</a:t>
            </a:r>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lvl="1"/>
            <a:endParaRPr lang="en-US" dirty="0">
              <a:sym typeface="Symbol" panose="05050102010706020507" pitchFamily="18" charset="2"/>
            </a:endParaRPr>
          </a:p>
          <a:p>
            <a:pPr marL="200025" lvl="1" indent="0">
              <a:buNone/>
            </a:pPr>
            <a:endParaRPr lang="en-US" dirty="0">
              <a:sym typeface="Symbol" panose="05050102010706020507" pitchFamily="18" charset="2"/>
            </a:endParaRPr>
          </a:p>
          <a:p>
            <a:pPr marL="200025" lvl="1" indent="0">
              <a:buNone/>
            </a:pPr>
            <a:endParaRPr lang="en-US" dirty="0"/>
          </a:p>
          <a:p>
            <a:pPr marL="200025" lvl="1" indent="0">
              <a:buNone/>
            </a:pPr>
            <a:endParaRPr lang="en-US" dirty="0"/>
          </a:p>
          <a:p>
            <a:pPr marL="200025" lvl="1" indent="0">
              <a:buNone/>
            </a:pPr>
            <a:endParaRPr lang="en-US" dirty="0"/>
          </a:p>
          <a:p>
            <a:pPr lvl="1"/>
            <a:endParaRPr lang="en-US"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r>
              <a:rPr lang="en-US" sz="1600" dirty="0"/>
              <a:t>ChatGPT</a:t>
            </a:r>
            <a:endParaRPr lang="en-US" dirty="0">
              <a:solidFill>
                <a:schemeClr val="accent2">
                  <a:lumMod val="60000"/>
                  <a:lumOff val="40000"/>
                </a:schemeClr>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44</a:t>
            </a:fld>
            <a:endParaRPr lang="it-IT"/>
          </a:p>
        </p:txBody>
      </p:sp>
      <p:pic>
        <p:nvPicPr>
          <p:cNvPr id="8" name="Immagine 7">
            <a:extLst>
              <a:ext uri="{FF2B5EF4-FFF2-40B4-BE49-F238E27FC236}">
                <a16:creationId xmlns:a16="http://schemas.microsoft.com/office/drawing/2014/main" id="{CD9D4D9D-56F3-B1FF-E2F3-480F0DD83AFF}"/>
              </a:ext>
            </a:extLst>
          </p:cNvPr>
          <p:cNvPicPr>
            <a:picLocks noChangeAspect="1"/>
          </p:cNvPicPr>
          <p:nvPr/>
        </p:nvPicPr>
        <p:blipFill rotWithShape="1">
          <a:blip r:embed="rId4"/>
          <a:srcRect l="679" t="6425" r="778" b="4851"/>
          <a:stretch/>
        </p:blipFill>
        <p:spPr>
          <a:xfrm>
            <a:off x="5519936" y="404664"/>
            <a:ext cx="5004556" cy="5832897"/>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sp>
        <p:nvSpPr>
          <p:cNvPr id="17" name="CasellaDiTesto 16">
            <a:extLst>
              <a:ext uri="{FF2B5EF4-FFF2-40B4-BE49-F238E27FC236}">
                <a16:creationId xmlns:a16="http://schemas.microsoft.com/office/drawing/2014/main" id="{DAAC908F-9AD6-57F7-BF78-58483AAB8ADC}"/>
              </a:ext>
            </a:extLst>
          </p:cNvPr>
          <p:cNvSpPr txBox="1"/>
          <p:nvPr/>
        </p:nvSpPr>
        <p:spPr>
          <a:xfrm>
            <a:off x="215413" y="3360420"/>
            <a:ext cx="3700593" cy="2893100"/>
          </a:xfrm>
          <a:prstGeom prst="rect">
            <a:avLst/>
          </a:prstGeom>
          <a:noFill/>
        </p:spPr>
        <p:txBody>
          <a:bodyPr wrap="square">
            <a:spAutoFit/>
          </a:bodyPr>
          <a:lstStyle/>
          <a:p>
            <a:pPr algn="r"/>
            <a:r>
              <a:rPr lang="it-IT" sz="2000" dirty="0">
                <a:solidFill>
                  <a:schemeClr val="bg1"/>
                </a:solidFill>
              </a:rPr>
              <a:t>Control </a:t>
            </a:r>
            <a:r>
              <a:rPr lang="it-IT" sz="2000" dirty="0" err="1">
                <a:solidFill>
                  <a:schemeClr val="bg1"/>
                </a:solidFill>
              </a:rPr>
              <a:t>Values</a:t>
            </a:r>
            <a:r>
              <a:rPr lang="it-IT" sz="2000" dirty="0">
                <a:solidFill>
                  <a:schemeClr val="bg1"/>
                </a:solidFill>
              </a:rPr>
              <a:t> </a:t>
            </a:r>
          </a:p>
          <a:p>
            <a:pPr algn="r"/>
            <a:r>
              <a:rPr lang="it-IT" sz="1800" b="1" dirty="0">
                <a:solidFill>
                  <a:schemeClr val="bg1"/>
                </a:solidFill>
              </a:rPr>
              <a:t>Working Memory </a:t>
            </a:r>
            <a:r>
              <a:rPr lang="it-IT" sz="1800" dirty="0">
                <a:solidFill>
                  <a:schemeClr val="bg1"/>
                </a:solidFill>
              </a:rPr>
              <a:t>&lt; 6 y.o.</a:t>
            </a:r>
            <a:br>
              <a:rPr lang="it-IT" sz="1800" dirty="0">
                <a:solidFill>
                  <a:schemeClr val="bg1"/>
                </a:solidFill>
              </a:rPr>
            </a:br>
            <a:r>
              <a:rPr lang="it-IT" sz="1800" dirty="0">
                <a:solidFill>
                  <a:schemeClr val="bg2"/>
                </a:solidFill>
              </a:rPr>
              <a:t>(</a:t>
            </a:r>
            <a:r>
              <a:rPr lang="it-IT" sz="1800" b="1" dirty="0">
                <a:solidFill>
                  <a:schemeClr val="bg2"/>
                </a:solidFill>
              </a:rPr>
              <a:t>L2</a:t>
            </a:r>
            <a:r>
              <a:rPr lang="it-IT" sz="1800" dirty="0">
                <a:solidFill>
                  <a:schemeClr val="bg2"/>
                </a:solidFill>
              </a:rPr>
              <a:t> </a:t>
            </a:r>
            <a:r>
              <a:rPr lang="it-IT" sz="1800" dirty="0" err="1">
                <a:solidFill>
                  <a:schemeClr val="bg2"/>
                </a:solidFill>
              </a:rPr>
              <a:t>generally</a:t>
            </a:r>
            <a:r>
              <a:rPr lang="it-IT" sz="1800" dirty="0">
                <a:solidFill>
                  <a:schemeClr val="bg2"/>
                </a:solidFill>
              </a:rPr>
              <a:t> </a:t>
            </a:r>
            <a:r>
              <a:rPr lang="it-IT" sz="1800" dirty="0" err="1">
                <a:solidFill>
                  <a:schemeClr val="bg2"/>
                </a:solidFill>
              </a:rPr>
              <a:t>perform</a:t>
            </a:r>
            <a:r>
              <a:rPr lang="it-IT" sz="1800" dirty="0">
                <a:solidFill>
                  <a:schemeClr val="bg2"/>
                </a:solidFill>
              </a:rPr>
              <a:t> </a:t>
            </a:r>
            <a:r>
              <a:rPr lang="it-IT" sz="1800" dirty="0" err="1">
                <a:solidFill>
                  <a:schemeClr val="bg2"/>
                </a:solidFill>
              </a:rPr>
              <a:t>better</a:t>
            </a:r>
            <a:r>
              <a:rPr lang="it-IT" sz="1800" dirty="0">
                <a:solidFill>
                  <a:schemeClr val="bg2"/>
                </a:solidFill>
              </a:rPr>
              <a:t>, </a:t>
            </a:r>
            <a:r>
              <a:rPr lang="it-IT" sz="1800" b="1" dirty="0">
                <a:solidFill>
                  <a:schemeClr val="bg2"/>
                </a:solidFill>
              </a:rPr>
              <a:t>DC</a:t>
            </a:r>
            <a:r>
              <a:rPr lang="it-IT" sz="1800" dirty="0">
                <a:solidFill>
                  <a:schemeClr val="bg2"/>
                </a:solidFill>
              </a:rPr>
              <a:t> </a:t>
            </a:r>
            <a:r>
              <a:rPr lang="it-IT" sz="1800" dirty="0" err="1">
                <a:solidFill>
                  <a:schemeClr val="bg2"/>
                </a:solidFill>
              </a:rPr>
              <a:t>worse</a:t>
            </a:r>
            <a:r>
              <a:rPr lang="it-IT" sz="1800" dirty="0">
                <a:solidFill>
                  <a:schemeClr val="bg2"/>
                </a:solidFill>
              </a:rPr>
              <a:t>)</a:t>
            </a:r>
            <a:br>
              <a:rPr lang="it-IT" sz="1800" dirty="0">
                <a:solidFill>
                  <a:schemeClr val="bg2"/>
                </a:solidFill>
              </a:rPr>
            </a:br>
            <a:r>
              <a:rPr lang="en-US" sz="1800" b="1" dirty="0">
                <a:solidFill>
                  <a:schemeClr val="bg1"/>
                </a:solidFill>
              </a:rPr>
              <a:t>Featural sensitivity </a:t>
            </a:r>
            <a:r>
              <a:rPr lang="en-US" sz="1800" dirty="0">
                <a:solidFill>
                  <a:schemeClr val="bg1"/>
                </a:solidFill>
              </a:rPr>
              <a:t>&lt; 6 y.o.</a:t>
            </a:r>
          </a:p>
          <a:p>
            <a:pPr algn="r"/>
            <a:r>
              <a:rPr lang="it-IT" sz="1800" dirty="0">
                <a:solidFill>
                  <a:schemeClr val="bg2"/>
                </a:solidFill>
              </a:rPr>
              <a:t>(</a:t>
            </a:r>
            <a:r>
              <a:rPr lang="it-IT" sz="1800" dirty="0" err="1">
                <a:solidFill>
                  <a:schemeClr val="bg2"/>
                </a:solidFill>
              </a:rPr>
              <a:t>both</a:t>
            </a:r>
            <a:r>
              <a:rPr lang="it-IT" sz="1800" dirty="0">
                <a:solidFill>
                  <a:schemeClr val="bg2"/>
                </a:solidFill>
              </a:rPr>
              <a:t> </a:t>
            </a:r>
            <a:r>
              <a:rPr lang="it-IT" sz="1800" b="1" dirty="0">
                <a:solidFill>
                  <a:schemeClr val="bg2"/>
                </a:solidFill>
              </a:rPr>
              <a:t>L2</a:t>
            </a:r>
            <a:r>
              <a:rPr lang="it-IT" sz="1800" dirty="0">
                <a:solidFill>
                  <a:schemeClr val="bg2"/>
                </a:solidFill>
              </a:rPr>
              <a:t> and </a:t>
            </a:r>
            <a:r>
              <a:rPr lang="it-IT" sz="1800" b="1" dirty="0">
                <a:solidFill>
                  <a:schemeClr val="bg2"/>
                </a:solidFill>
              </a:rPr>
              <a:t>DC</a:t>
            </a:r>
            <a:r>
              <a:rPr lang="it-IT" sz="1800" dirty="0">
                <a:solidFill>
                  <a:schemeClr val="bg2"/>
                </a:solidFill>
              </a:rPr>
              <a:t> </a:t>
            </a:r>
            <a:r>
              <a:rPr lang="it-IT" sz="1800" dirty="0" err="1">
                <a:solidFill>
                  <a:schemeClr val="bg2"/>
                </a:solidFill>
              </a:rPr>
              <a:t>generally</a:t>
            </a:r>
            <a:r>
              <a:rPr lang="it-IT" sz="1800" dirty="0">
                <a:solidFill>
                  <a:schemeClr val="bg2"/>
                </a:solidFill>
              </a:rPr>
              <a:t> </a:t>
            </a:r>
            <a:r>
              <a:rPr lang="it-IT" sz="1800" dirty="0" err="1">
                <a:solidFill>
                  <a:schemeClr val="bg2"/>
                </a:solidFill>
              </a:rPr>
              <a:t>perform</a:t>
            </a:r>
            <a:r>
              <a:rPr lang="it-IT" sz="1800" dirty="0">
                <a:solidFill>
                  <a:schemeClr val="bg2"/>
                </a:solidFill>
              </a:rPr>
              <a:t> </a:t>
            </a:r>
            <a:r>
              <a:rPr lang="it-IT" sz="1800" dirty="0" err="1">
                <a:solidFill>
                  <a:schemeClr val="bg2"/>
                </a:solidFill>
              </a:rPr>
              <a:t>better</a:t>
            </a:r>
            <a:r>
              <a:rPr lang="it-IT" sz="1800" dirty="0">
                <a:solidFill>
                  <a:schemeClr val="bg2"/>
                </a:solidFill>
              </a:rPr>
              <a:t>)</a:t>
            </a:r>
            <a:br>
              <a:rPr lang="it-IT" sz="1800" dirty="0">
                <a:solidFill>
                  <a:schemeClr val="bg2"/>
                </a:solidFill>
              </a:rPr>
            </a:br>
            <a:r>
              <a:rPr lang="en-US" sz="1800" b="1" dirty="0">
                <a:solidFill>
                  <a:schemeClr val="bg1"/>
                </a:solidFill>
              </a:rPr>
              <a:t>Lexicon</a:t>
            </a:r>
            <a:r>
              <a:rPr lang="en-US" sz="1800" dirty="0">
                <a:solidFill>
                  <a:schemeClr val="bg1"/>
                </a:solidFill>
              </a:rPr>
              <a:t> = 6 y.o.</a:t>
            </a:r>
            <a:br>
              <a:rPr lang="en-US" sz="1800" dirty="0">
                <a:solidFill>
                  <a:schemeClr val="bg1"/>
                </a:solidFill>
              </a:rPr>
            </a:br>
            <a:r>
              <a:rPr lang="it-IT" sz="1800" dirty="0">
                <a:solidFill>
                  <a:schemeClr val="bg2"/>
                </a:solidFill>
              </a:rPr>
              <a:t>(</a:t>
            </a:r>
            <a:r>
              <a:rPr lang="it-IT" sz="1800" b="1" dirty="0">
                <a:solidFill>
                  <a:schemeClr val="bg2"/>
                </a:solidFill>
              </a:rPr>
              <a:t>L2</a:t>
            </a:r>
            <a:r>
              <a:rPr lang="it-IT" sz="1800" dirty="0">
                <a:solidFill>
                  <a:schemeClr val="bg2"/>
                </a:solidFill>
              </a:rPr>
              <a:t> </a:t>
            </a:r>
            <a:r>
              <a:rPr lang="it-IT" sz="1800" dirty="0" err="1">
                <a:solidFill>
                  <a:schemeClr val="bg2"/>
                </a:solidFill>
              </a:rPr>
              <a:t>generally</a:t>
            </a:r>
            <a:r>
              <a:rPr lang="it-IT" sz="1800" dirty="0">
                <a:solidFill>
                  <a:schemeClr val="bg2"/>
                </a:solidFill>
              </a:rPr>
              <a:t> </a:t>
            </a:r>
            <a:r>
              <a:rPr lang="it-IT" sz="1800" dirty="0" err="1">
                <a:solidFill>
                  <a:schemeClr val="bg2"/>
                </a:solidFill>
              </a:rPr>
              <a:t>perform</a:t>
            </a:r>
            <a:r>
              <a:rPr lang="it-IT" sz="1800" dirty="0">
                <a:solidFill>
                  <a:schemeClr val="bg2"/>
                </a:solidFill>
              </a:rPr>
              <a:t> </a:t>
            </a:r>
            <a:r>
              <a:rPr lang="it-IT" sz="1800" dirty="0" err="1">
                <a:solidFill>
                  <a:schemeClr val="bg2"/>
                </a:solidFill>
              </a:rPr>
              <a:t>better</a:t>
            </a:r>
            <a:r>
              <a:rPr lang="it-IT" sz="1800" dirty="0">
                <a:solidFill>
                  <a:schemeClr val="bg2"/>
                </a:solidFill>
              </a:rPr>
              <a:t>, </a:t>
            </a:r>
            <a:r>
              <a:rPr lang="it-IT" sz="1800" b="1" dirty="0">
                <a:solidFill>
                  <a:schemeClr val="bg2"/>
                </a:solidFill>
              </a:rPr>
              <a:t>DC</a:t>
            </a:r>
            <a:r>
              <a:rPr lang="it-IT" sz="1800" dirty="0">
                <a:solidFill>
                  <a:schemeClr val="bg2"/>
                </a:solidFill>
              </a:rPr>
              <a:t> </a:t>
            </a:r>
            <a:r>
              <a:rPr lang="it-IT" sz="1800" dirty="0" err="1">
                <a:solidFill>
                  <a:schemeClr val="bg2"/>
                </a:solidFill>
              </a:rPr>
              <a:t>worse</a:t>
            </a:r>
            <a:r>
              <a:rPr lang="it-IT" sz="1800" dirty="0">
                <a:solidFill>
                  <a:schemeClr val="bg2"/>
                </a:solidFill>
              </a:rPr>
              <a:t>)</a:t>
            </a:r>
            <a:endParaRPr lang="en-US" sz="2000" dirty="0">
              <a:solidFill>
                <a:schemeClr val="bg1"/>
              </a:solidFill>
            </a:endParaRPr>
          </a:p>
        </p:txBody>
      </p:sp>
    </p:spTree>
    <p:custDataLst>
      <p:tags r:id="rId1"/>
    </p:custDataLst>
    <p:extLst>
      <p:ext uri="{BB962C8B-B14F-4D97-AF65-F5344CB8AC3E}">
        <p14:creationId xmlns:p14="http://schemas.microsoft.com/office/powerpoint/2010/main" val="239375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Comparing reports</a:t>
            </a: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45</a:t>
            </a:fld>
            <a:endParaRPr lang="it-IT"/>
          </a:p>
        </p:txBody>
      </p:sp>
      <p:pic>
        <p:nvPicPr>
          <p:cNvPr id="9" name="Immagine 8">
            <a:extLst>
              <a:ext uri="{FF2B5EF4-FFF2-40B4-BE49-F238E27FC236}">
                <a16:creationId xmlns:a16="http://schemas.microsoft.com/office/drawing/2014/main" id="{A5530DA1-CC70-F418-6426-36B91DE4BEA9}"/>
              </a:ext>
            </a:extLst>
          </p:cNvPr>
          <p:cNvPicPr>
            <a:picLocks noChangeAspect="1"/>
          </p:cNvPicPr>
          <p:nvPr/>
        </p:nvPicPr>
        <p:blipFill rotWithShape="1">
          <a:blip r:embed="rId4"/>
          <a:srcRect l="679" t="6300" r="778" b="4976"/>
          <a:stretch/>
        </p:blipFill>
        <p:spPr>
          <a:xfrm>
            <a:off x="8174460" y="1881558"/>
            <a:ext cx="3451996" cy="4023361"/>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12" name="Immagine 11">
            <a:extLst>
              <a:ext uri="{FF2B5EF4-FFF2-40B4-BE49-F238E27FC236}">
                <a16:creationId xmlns:a16="http://schemas.microsoft.com/office/drawing/2014/main" id="{A265F9D0-F9FD-198F-4422-399DD78F4C9E}"/>
              </a:ext>
            </a:extLst>
          </p:cNvPr>
          <p:cNvPicPr>
            <a:picLocks noChangeAspect="1"/>
          </p:cNvPicPr>
          <p:nvPr/>
        </p:nvPicPr>
        <p:blipFill rotWithShape="1">
          <a:blip r:embed="rId5"/>
          <a:srcRect l="388" t="5900" r="647" b="4851"/>
          <a:stretch/>
        </p:blipFill>
        <p:spPr>
          <a:xfrm>
            <a:off x="767408" y="1869035"/>
            <a:ext cx="3446364" cy="4023359"/>
          </a:xfrm>
          <a:prstGeom prst="rect">
            <a:avLst/>
          </a:prstGeom>
          <a:ln w="38100" cap="sq">
            <a:solidFill>
              <a:schemeClr val="accent1">
                <a:lumMod val="40000"/>
                <a:lumOff val="60000"/>
              </a:schemeClr>
            </a:solidFill>
            <a:prstDash val="solid"/>
            <a:miter lim="800000"/>
          </a:ln>
          <a:effectLst>
            <a:outerShdw blurRad="50800" dist="38100" dir="2700000" algn="tl" rotWithShape="0">
              <a:srgbClr val="000000">
                <a:alpha val="43000"/>
              </a:srgbClr>
            </a:outerShdw>
          </a:effectLst>
        </p:spPr>
      </p:pic>
      <p:pic>
        <p:nvPicPr>
          <p:cNvPr id="5" name="Immagine 4">
            <a:extLst>
              <a:ext uri="{FF2B5EF4-FFF2-40B4-BE49-F238E27FC236}">
                <a16:creationId xmlns:a16="http://schemas.microsoft.com/office/drawing/2014/main" id="{0981362F-38F6-3162-0725-B6CAEC142C85}"/>
              </a:ext>
            </a:extLst>
          </p:cNvPr>
          <p:cNvPicPr>
            <a:picLocks noChangeAspect="1"/>
          </p:cNvPicPr>
          <p:nvPr/>
        </p:nvPicPr>
        <p:blipFill rotWithShape="1">
          <a:blip r:embed="rId6"/>
          <a:srcRect l="679" t="6425" r="778" b="4851"/>
          <a:stretch/>
        </p:blipFill>
        <p:spPr>
          <a:xfrm>
            <a:off x="4442244" y="1881558"/>
            <a:ext cx="3451995" cy="4023360"/>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sp>
        <p:nvSpPr>
          <p:cNvPr id="7" name="Ovale 6">
            <a:extLst>
              <a:ext uri="{FF2B5EF4-FFF2-40B4-BE49-F238E27FC236}">
                <a16:creationId xmlns:a16="http://schemas.microsoft.com/office/drawing/2014/main" id="{168EB1AB-0758-AFFC-1FF4-C1C2F79E353C}"/>
              </a:ext>
            </a:extLst>
          </p:cNvPr>
          <p:cNvSpPr/>
          <p:nvPr/>
        </p:nvSpPr>
        <p:spPr>
          <a:xfrm rot="1508268">
            <a:off x="4545154" y="3362450"/>
            <a:ext cx="1332206" cy="537898"/>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E1D7406E-73D6-49EF-E925-8159577E6DC4}"/>
              </a:ext>
            </a:extLst>
          </p:cNvPr>
          <p:cNvSpPr/>
          <p:nvPr/>
        </p:nvSpPr>
        <p:spPr>
          <a:xfrm rot="3436268">
            <a:off x="5209663" y="2515263"/>
            <a:ext cx="725571" cy="917905"/>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e 14">
            <a:extLst>
              <a:ext uri="{FF2B5EF4-FFF2-40B4-BE49-F238E27FC236}">
                <a16:creationId xmlns:a16="http://schemas.microsoft.com/office/drawing/2014/main" id="{D0F8B5F1-8926-CFAD-F6AB-F0963745AAF8}"/>
              </a:ext>
            </a:extLst>
          </p:cNvPr>
          <p:cNvSpPr/>
          <p:nvPr/>
        </p:nvSpPr>
        <p:spPr>
          <a:xfrm rot="3436268">
            <a:off x="5211622" y="4085391"/>
            <a:ext cx="949604" cy="1326264"/>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1060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p:txBody>
          <a:bodyPr/>
          <a:lstStyle/>
          <a:p>
            <a:r>
              <a:rPr lang="en-US" dirty="0"/>
              <a:t>The</a:t>
            </a:r>
            <a:r>
              <a:rPr lang="en-US" b="1" dirty="0"/>
              <a:t> </a:t>
            </a:r>
            <a:r>
              <a:rPr lang="en-US" b="1" dirty="0">
                <a:solidFill>
                  <a:schemeClr val="accent1">
                    <a:lumMod val="40000"/>
                    <a:lumOff val="60000"/>
                  </a:schemeClr>
                </a:solidFill>
              </a:rPr>
              <a:t>COnVERSA</a:t>
            </a:r>
            <a:r>
              <a:rPr lang="en-US" b="1" dirty="0"/>
              <a:t> </a:t>
            </a:r>
            <a:r>
              <a:rPr lang="en-US" dirty="0"/>
              <a:t>test confirms a systematic difference in performance between Deaf and Hearing Children of the same age (cf. Chesi 2006 a.o.).</a:t>
            </a:r>
          </a:p>
          <a:p>
            <a:r>
              <a:rPr lang="en-US" b="1" dirty="0"/>
              <a:t>Age</a:t>
            </a:r>
            <a:r>
              <a:rPr lang="en-US" dirty="0"/>
              <a:t> seems is a relevant factor for predicting the linguistic developmental pattern in HC, but, generally, not in DC</a:t>
            </a:r>
          </a:p>
          <a:p>
            <a:r>
              <a:rPr lang="en-US" b="1" dirty="0"/>
              <a:t>Hearing aid </a:t>
            </a:r>
            <a:r>
              <a:rPr lang="en-US" dirty="0"/>
              <a:t>is a crucial factor: DC with cochlear implant significantly show a much better performance in all area (confirming Guasti et al. 2014, Friedmann &amp; </a:t>
            </a:r>
            <a:r>
              <a:rPr lang="en-US" dirty="0" err="1"/>
              <a:t>Szterman</a:t>
            </a:r>
            <a:r>
              <a:rPr lang="en-US" dirty="0"/>
              <a:t> 2006, 2011 </a:t>
            </a:r>
            <a:r>
              <a:rPr lang="en-US" dirty="0" err="1"/>
              <a:t>a.o.</a:t>
            </a:r>
            <a:r>
              <a:rPr lang="en-US" dirty="0"/>
              <a:t>), but still, less discriminative ability than HC.</a:t>
            </a:r>
          </a:p>
          <a:p>
            <a:r>
              <a:rPr lang="en-US" dirty="0"/>
              <a:t>We conclude that </a:t>
            </a:r>
            <a:r>
              <a:rPr lang="en-US" b="1" dirty="0">
                <a:solidFill>
                  <a:schemeClr val="accent1">
                    <a:lumMod val="40000"/>
                    <a:lumOff val="60000"/>
                  </a:schemeClr>
                </a:solidFill>
              </a:rPr>
              <a:t>COnVERSA</a:t>
            </a:r>
            <a:r>
              <a:rPr lang="en-US" dirty="0"/>
              <a:t> and, more generally, the </a:t>
            </a:r>
            <a:r>
              <a:rPr lang="en-US" b="1" dirty="0"/>
              <a:t>forced choice task </a:t>
            </a:r>
            <a:r>
              <a:rPr lang="en-US" dirty="0"/>
              <a:t>based on minimal pairs, is a valid method for assessing linguistic competence also in the deaf population.</a:t>
            </a:r>
            <a:endParaRPr lang="de-DE" dirty="0"/>
          </a:p>
          <a:p>
            <a:pPr lvl="1"/>
            <a:endParaRPr lang="en-US" i="1" dirty="0"/>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endParaRPr lang="en-US"/>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46</a:t>
            </a:fld>
            <a:endParaRPr lang="it-IT"/>
          </a:p>
        </p:txBody>
      </p:sp>
    </p:spTree>
    <p:custDataLst>
      <p:tags r:id="rId1"/>
    </p:custDataLst>
    <p:extLst>
      <p:ext uri="{BB962C8B-B14F-4D97-AF65-F5344CB8AC3E}">
        <p14:creationId xmlns:p14="http://schemas.microsoft.com/office/powerpoint/2010/main" val="270591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Selected references</a:t>
            </a:r>
          </a:p>
        </p:txBody>
      </p:sp>
      <p:sp>
        <p:nvSpPr>
          <p:cNvPr id="11" name="Segnaposto contenuto 10">
            <a:extLst>
              <a:ext uri="{FF2B5EF4-FFF2-40B4-BE49-F238E27FC236}">
                <a16:creationId xmlns:a16="http://schemas.microsoft.com/office/drawing/2014/main" id="{FAC2C4E4-8638-46FC-9E61-73C5BC66EA41}"/>
              </a:ext>
            </a:extLst>
          </p:cNvPr>
          <p:cNvSpPr>
            <a:spLocks noGrp="1"/>
          </p:cNvSpPr>
          <p:nvPr>
            <p:ph idx="1"/>
          </p:nvPr>
        </p:nvSpPr>
        <p:spPr>
          <a:xfrm>
            <a:off x="4800599" y="224644"/>
            <a:ext cx="7020037" cy="5764676"/>
          </a:xfrm>
        </p:spPr>
        <p:txBody>
          <a:bodyPr>
            <a:noAutofit/>
          </a:bodyPr>
          <a:lstStyle/>
          <a:p>
            <a:pPr lvl="1"/>
            <a:r>
              <a:rPr lang="en-US" sz="1400" b="1" dirty="0" err="1">
                <a:solidFill>
                  <a:schemeClr val="accent1">
                    <a:lumMod val="40000"/>
                    <a:lumOff val="60000"/>
                  </a:schemeClr>
                </a:solidFill>
              </a:rPr>
              <a:t>COnVERSA</a:t>
            </a:r>
            <a:r>
              <a:rPr lang="en-US" sz="1400" b="1" dirty="0">
                <a:solidFill>
                  <a:schemeClr val="accent2"/>
                </a:solidFill>
              </a:rPr>
              <a:t> </a:t>
            </a:r>
            <a:r>
              <a:rPr lang="en-US" sz="1400" dirty="0">
                <a:solidFill>
                  <a:schemeClr val="tx1"/>
                </a:solidFill>
              </a:rPr>
              <a:t>online test: </a:t>
            </a:r>
            <a:r>
              <a:rPr lang="en-US" sz="1400"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http://nets.iusspavia.it/tests/conversa/</a:t>
            </a:r>
            <a:endParaRPr lang="en-US" sz="1400" dirty="0">
              <a:solidFill>
                <a:schemeClr val="accent1">
                  <a:lumMod val="40000"/>
                  <a:lumOff val="60000"/>
                </a:schemeClr>
              </a:solidFill>
            </a:endParaRPr>
          </a:p>
          <a:p>
            <a:pPr lvl="1"/>
            <a:r>
              <a:rPr lang="en-US" sz="1400" dirty="0" err="1"/>
              <a:t>Belletti</a:t>
            </a:r>
            <a:r>
              <a:rPr lang="en-US" sz="1400" dirty="0"/>
              <a:t>, A., &amp; Guasti, M. T. (2015). </a:t>
            </a:r>
            <a:r>
              <a:rPr lang="en-US" sz="1400" i="1" dirty="0"/>
              <a:t>The Acquisition of Italian: Morphosyntax and its interfaces in different modes of acquisition</a:t>
            </a:r>
            <a:r>
              <a:rPr lang="en-US" sz="1400" dirty="0"/>
              <a:t>. John Benjamins.</a:t>
            </a:r>
            <a:endParaRPr lang="de-DE" sz="1400" dirty="0"/>
          </a:p>
          <a:p>
            <a:pPr lvl="1"/>
            <a:r>
              <a:rPr lang="it-IT" sz="1400" dirty="0"/>
              <a:t>Chesi, C. (2006). Il linguaggio verbale non-standard dei bambini sordi. Roma: Ediz. </a:t>
            </a:r>
            <a:r>
              <a:rPr lang="it-IT" sz="1400" dirty="0" err="1"/>
              <a:t>Univ</a:t>
            </a:r>
            <a:r>
              <a:rPr lang="it-IT" sz="1400" dirty="0"/>
              <a:t>. Romane.</a:t>
            </a:r>
          </a:p>
          <a:p>
            <a:pPr lvl="1"/>
            <a:r>
              <a:rPr lang="en-US" sz="1400" dirty="0"/>
              <a:t>Chesi, C., &amp; Canal, P. (2019). Person features and lexical restrictions in Italian clefts. Frontiers in Psychology, 10, 2105.</a:t>
            </a:r>
            <a:r>
              <a:rPr lang="de-DE" sz="1400" dirty="0"/>
              <a:t> </a:t>
            </a:r>
            <a:r>
              <a:rPr lang="it-IT" sz="1400" dirty="0"/>
              <a:t>Chesi, C., </a:t>
            </a:r>
            <a:r>
              <a:rPr lang="it-IT" sz="1400" dirty="0" err="1"/>
              <a:t>Ghersi</a:t>
            </a:r>
            <a:r>
              <a:rPr lang="it-IT" sz="1400" dirty="0"/>
              <a:t>, G., &amp; </a:t>
            </a:r>
            <a:r>
              <a:rPr lang="it-IT" sz="1400" dirty="0" err="1"/>
              <a:t>Musola</a:t>
            </a:r>
            <a:r>
              <a:rPr lang="it-IT" sz="1400" dirty="0"/>
              <a:t>, D. (2019). L’acquisizione dei pronomi clitici nei sordi: evidenze a favore dell’utilità dell’esposizione a coppie minime. </a:t>
            </a:r>
            <a:r>
              <a:rPr lang="it-IT" sz="1400" i="1" dirty="0"/>
              <a:t>Studi e Saggi Linguistici</a:t>
            </a:r>
            <a:r>
              <a:rPr lang="it-IT" sz="1400" dirty="0"/>
              <a:t>, </a:t>
            </a:r>
            <a:r>
              <a:rPr lang="it-IT" sz="1400" i="1" dirty="0"/>
              <a:t>57</a:t>
            </a:r>
            <a:r>
              <a:rPr lang="it-IT" sz="1400" dirty="0"/>
              <a:t>(1), 17-70.</a:t>
            </a:r>
            <a:endParaRPr lang="de-DE" sz="1400" dirty="0"/>
          </a:p>
          <a:p>
            <a:pPr lvl="1"/>
            <a:r>
              <a:rPr lang="en-US" sz="1400" dirty="0"/>
              <a:t>Franck, J., Lassi, G., </a:t>
            </a:r>
            <a:r>
              <a:rPr lang="en-US" sz="1400" dirty="0" err="1"/>
              <a:t>Frauenfelder</a:t>
            </a:r>
            <a:r>
              <a:rPr lang="en-US" sz="1400" dirty="0"/>
              <a:t>, U. H., &amp; </a:t>
            </a:r>
            <a:r>
              <a:rPr lang="en-US" sz="1400" dirty="0" err="1"/>
              <a:t>Rizzi</a:t>
            </a:r>
            <a:r>
              <a:rPr lang="en-US" sz="1400" dirty="0"/>
              <a:t>, L. (2006). Agreement and movement: A syntactic analysis of attraction. </a:t>
            </a:r>
            <a:r>
              <a:rPr lang="en-US" sz="1400" i="1" dirty="0"/>
              <a:t>Cognition</a:t>
            </a:r>
            <a:r>
              <a:rPr lang="en-US" sz="1400" dirty="0"/>
              <a:t>, </a:t>
            </a:r>
            <a:r>
              <a:rPr lang="en-US" sz="1400" i="1" dirty="0"/>
              <a:t>101</a:t>
            </a:r>
            <a:r>
              <a:rPr lang="en-US" sz="1400" dirty="0"/>
              <a:t>(1), 173-216.</a:t>
            </a:r>
          </a:p>
          <a:p>
            <a:pPr lvl="1"/>
            <a:r>
              <a:rPr lang="en-US" sz="1400" dirty="0"/>
              <a:t>Friedmann, N., </a:t>
            </a:r>
            <a:r>
              <a:rPr lang="en-US" sz="1400" dirty="0" err="1"/>
              <a:t>Belletti</a:t>
            </a:r>
            <a:r>
              <a:rPr lang="en-US" sz="1400" dirty="0"/>
              <a:t>, A., &amp; </a:t>
            </a:r>
            <a:r>
              <a:rPr lang="en-US" sz="1400" dirty="0" err="1"/>
              <a:t>Rizzi</a:t>
            </a:r>
            <a:r>
              <a:rPr lang="en-US" sz="1400" dirty="0"/>
              <a:t>, L. (2009). Relativized relatives: Types of intervention in the acquisition of A-bar dependencies. </a:t>
            </a:r>
            <a:r>
              <a:rPr lang="en-US" sz="1400" i="1" dirty="0"/>
              <a:t>Lingua</a:t>
            </a:r>
            <a:r>
              <a:rPr lang="en-US" sz="1400" dirty="0"/>
              <a:t>, </a:t>
            </a:r>
            <a:r>
              <a:rPr lang="en-US" sz="1400" i="1" dirty="0"/>
              <a:t>119</a:t>
            </a:r>
            <a:r>
              <a:rPr lang="en-US" sz="1400" dirty="0"/>
              <a:t>(1), 67-88.</a:t>
            </a:r>
          </a:p>
          <a:p>
            <a:pPr lvl="1"/>
            <a:r>
              <a:rPr lang="en-US" sz="1400" dirty="0"/>
              <a:t>Friedmann, N., &amp; </a:t>
            </a:r>
            <a:r>
              <a:rPr lang="en-US" sz="1400" dirty="0" err="1"/>
              <a:t>Szterman</a:t>
            </a:r>
            <a:r>
              <a:rPr lang="en-US" sz="1400" dirty="0"/>
              <a:t>, R. (2006). Syntactic movement in orally trained children with hearing impairment. </a:t>
            </a:r>
            <a:r>
              <a:rPr lang="en-US" sz="1400" i="1" dirty="0"/>
              <a:t>Journal of Deaf Studies and Deaf Education</a:t>
            </a:r>
            <a:r>
              <a:rPr lang="en-US" sz="1400" dirty="0"/>
              <a:t>, 11(1), 56-75.</a:t>
            </a:r>
          </a:p>
          <a:p>
            <a:pPr lvl="1"/>
            <a:r>
              <a:rPr lang="en-US" sz="1400" dirty="0"/>
              <a:t>Friedmann, N., &amp; </a:t>
            </a:r>
            <a:r>
              <a:rPr lang="en-US" sz="1400" dirty="0" err="1"/>
              <a:t>Szterman</a:t>
            </a:r>
            <a:r>
              <a:rPr lang="en-US" sz="1400" dirty="0"/>
              <a:t>, R. (2011). The comprehension and production of </a:t>
            </a:r>
            <a:r>
              <a:rPr lang="en-US" sz="1400" dirty="0" err="1"/>
              <a:t>Wh</a:t>
            </a:r>
            <a:r>
              <a:rPr lang="en-US" sz="1400" dirty="0"/>
              <a:t>-questions in deaf and hard-of-hearing children. </a:t>
            </a:r>
            <a:r>
              <a:rPr lang="en-US" sz="1400" i="1" dirty="0"/>
              <a:t>J. of Deaf St. &amp; Deaf Ed.</a:t>
            </a:r>
            <a:r>
              <a:rPr lang="en-US" sz="1400" dirty="0"/>
              <a:t>, 16(2), 212-235.</a:t>
            </a:r>
          </a:p>
          <a:p>
            <a:pPr lvl="1"/>
            <a:r>
              <a:rPr lang="en-US" sz="1400" dirty="0"/>
              <a:t>Guasti, M. T. (1996). Acquisition of Italian interrogatives. </a:t>
            </a:r>
            <a:r>
              <a:rPr lang="en-US" sz="1400" i="1" dirty="0"/>
              <a:t>Language Acquisition and Language Disorders</a:t>
            </a:r>
            <a:r>
              <a:rPr lang="en-US" sz="1400" dirty="0"/>
              <a:t>, </a:t>
            </a:r>
            <a:r>
              <a:rPr lang="en-US" sz="1400" i="1" dirty="0"/>
              <a:t>14</a:t>
            </a:r>
            <a:r>
              <a:rPr lang="en-US" sz="1400" dirty="0"/>
              <a:t>, 241-270.</a:t>
            </a:r>
          </a:p>
          <a:p>
            <a:pPr lvl="1"/>
            <a:r>
              <a:rPr lang="de-DE" sz="1400" dirty="0" err="1"/>
              <a:t>Guasti</a:t>
            </a:r>
            <a:r>
              <a:rPr lang="de-DE" sz="1400" dirty="0"/>
              <a:t>, M. T., </a:t>
            </a:r>
            <a:r>
              <a:rPr lang="de-DE" sz="1400" dirty="0" err="1"/>
              <a:t>Papagno</a:t>
            </a:r>
            <a:r>
              <a:rPr lang="de-DE" sz="1400" dirty="0"/>
              <a:t>, C., </a:t>
            </a:r>
            <a:r>
              <a:rPr lang="de-DE" sz="1400" dirty="0" err="1"/>
              <a:t>Vernice</a:t>
            </a:r>
            <a:r>
              <a:rPr lang="de-DE" sz="1400" dirty="0"/>
              <a:t>, M., </a:t>
            </a:r>
            <a:r>
              <a:rPr lang="de-DE" sz="1400" dirty="0" err="1"/>
              <a:t>Cecchetto</a:t>
            </a:r>
            <a:r>
              <a:rPr lang="de-DE" sz="1400" dirty="0"/>
              <a:t>, C., Giuliani, A., &amp; </a:t>
            </a:r>
            <a:r>
              <a:rPr lang="de-DE" sz="1400" dirty="0" err="1"/>
              <a:t>Burdo</a:t>
            </a:r>
            <a:r>
              <a:rPr lang="de-DE" sz="1400" dirty="0"/>
              <a:t>, S. (2014). The </a:t>
            </a:r>
            <a:r>
              <a:rPr lang="de-DE" sz="1400" dirty="0" err="1"/>
              <a:t>effect</a:t>
            </a:r>
            <a:r>
              <a:rPr lang="de-DE" sz="1400" dirty="0"/>
              <a:t> </a:t>
            </a:r>
            <a:r>
              <a:rPr lang="de-DE" sz="1400" dirty="0" err="1"/>
              <a:t>of</a:t>
            </a:r>
            <a:r>
              <a:rPr lang="de-DE" sz="1400" dirty="0"/>
              <a:t> </a:t>
            </a:r>
            <a:r>
              <a:rPr lang="de-DE" sz="1400" dirty="0" err="1"/>
              <a:t>language</a:t>
            </a:r>
            <a:r>
              <a:rPr lang="de-DE" sz="1400" dirty="0"/>
              <a:t> </a:t>
            </a:r>
            <a:r>
              <a:rPr lang="de-DE" sz="1400" dirty="0" err="1"/>
              <a:t>structure</a:t>
            </a:r>
            <a:r>
              <a:rPr lang="de-DE" sz="1400" dirty="0"/>
              <a:t> on </a:t>
            </a:r>
            <a:r>
              <a:rPr lang="de-DE" sz="1400" dirty="0" err="1"/>
              <a:t>linguistic</a:t>
            </a:r>
            <a:r>
              <a:rPr lang="de-DE" sz="1400" dirty="0"/>
              <a:t> </a:t>
            </a:r>
            <a:r>
              <a:rPr lang="de-DE" sz="1400" dirty="0" err="1"/>
              <a:t>strengths</a:t>
            </a:r>
            <a:r>
              <a:rPr lang="de-DE" sz="1400" dirty="0"/>
              <a:t> and </a:t>
            </a:r>
            <a:r>
              <a:rPr lang="de-DE" sz="1400" dirty="0" err="1"/>
              <a:t>weaknesses</a:t>
            </a:r>
            <a:r>
              <a:rPr lang="de-DE" sz="1400" dirty="0"/>
              <a:t> in </a:t>
            </a:r>
            <a:r>
              <a:rPr lang="de-DE" sz="1400" dirty="0" err="1"/>
              <a:t>children</a:t>
            </a:r>
            <a:r>
              <a:rPr lang="de-DE" sz="1400" dirty="0"/>
              <a:t> </a:t>
            </a:r>
            <a:r>
              <a:rPr lang="de-DE" sz="1400" dirty="0" err="1"/>
              <a:t>with</a:t>
            </a:r>
            <a:r>
              <a:rPr lang="de-DE" sz="1400" dirty="0"/>
              <a:t> </a:t>
            </a:r>
            <a:r>
              <a:rPr lang="de-DE" sz="1400" dirty="0" err="1"/>
              <a:t>cochlear</a:t>
            </a:r>
            <a:r>
              <a:rPr lang="de-DE" sz="1400" dirty="0"/>
              <a:t> </a:t>
            </a:r>
            <a:r>
              <a:rPr lang="de-DE" sz="1400" dirty="0" err="1"/>
              <a:t>implants</a:t>
            </a:r>
            <a:r>
              <a:rPr lang="de-DE" sz="1400" dirty="0"/>
              <a:t>: </a:t>
            </a:r>
            <a:r>
              <a:rPr lang="de-DE" sz="1400" dirty="0" err="1"/>
              <a:t>Evidence</a:t>
            </a:r>
            <a:r>
              <a:rPr lang="de-DE" sz="1400" dirty="0"/>
              <a:t> </a:t>
            </a:r>
            <a:r>
              <a:rPr lang="de-DE" sz="1400" dirty="0" err="1"/>
              <a:t>from</a:t>
            </a:r>
            <a:r>
              <a:rPr lang="de-DE" sz="1400" dirty="0"/>
              <a:t> </a:t>
            </a:r>
            <a:r>
              <a:rPr lang="de-DE" sz="1400" dirty="0" err="1"/>
              <a:t>Italian</a:t>
            </a:r>
            <a:r>
              <a:rPr lang="de-DE" sz="1400" dirty="0"/>
              <a:t>. </a:t>
            </a:r>
            <a:r>
              <a:rPr lang="de-DE" sz="1400" i="1" dirty="0"/>
              <a:t>Applied Psych</a:t>
            </a:r>
            <a:r>
              <a:rPr lang="de-DE" sz="1400" dirty="0"/>
              <a:t>., 35(4), 739-764.</a:t>
            </a:r>
          </a:p>
          <a:p>
            <a:pPr lvl="1"/>
            <a:r>
              <a:rPr lang="en-US" sz="1400" dirty="0" err="1"/>
              <a:t>Hyams</a:t>
            </a:r>
            <a:r>
              <a:rPr lang="en-US" sz="1400" dirty="0"/>
              <a:t>, N., &amp; Schaeffer, J. (2007). Clitic and auxiliary omissions in Italian children’s participle constructions. In Language acquisition and development. Proceedings of GALA (pp. 292-302).</a:t>
            </a:r>
            <a:endParaRPr lang="de-DE" sz="1400" dirty="0"/>
          </a:p>
          <a:p>
            <a:pPr lvl="1"/>
            <a:r>
              <a:rPr lang="en-US" sz="1400" dirty="0" err="1"/>
              <a:t>Moscati</a:t>
            </a:r>
            <a:r>
              <a:rPr lang="en-US" sz="1400" dirty="0"/>
              <a:t>, V., &amp; </a:t>
            </a:r>
            <a:r>
              <a:rPr lang="en-US" sz="1400" dirty="0" err="1"/>
              <a:t>Rizzi</a:t>
            </a:r>
            <a:r>
              <a:rPr lang="en-US" sz="1400" dirty="0"/>
              <a:t>, L. (2014). Agreement configurations in language development: a movement-based complexity metric. </a:t>
            </a:r>
            <a:r>
              <a:rPr lang="en-US" sz="1400" i="1" dirty="0"/>
              <a:t>Lingua</a:t>
            </a:r>
            <a:r>
              <a:rPr lang="en-US" sz="1400" dirty="0"/>
              <a:t>, </a:t>
            </a:r>
            <a:r>
              <a:rPr lang="en-US" sz="1400" i="1" dirty="0"/>
              <a:t>140</a:t>
            </a:r>
            <a:r>
              <a:rPr lang="en-US" sz="1400" dirty="0"/>
              <a:t>, 67-82.</a:t>
            </a:r>
          </a:p>
        </p:txBody>
      </p:sp>
      <p:sp>
        <p:nvSpPr>
          <p:cNvPr id="5" name="Segnaposto testo 4">
            <a:extLst>
              <a:ext uri="{FF2B5EF4-FFF2-40B4-BE49-F238E27FC236}">
                <a16:creationId xmlns:a16="http://schemas.microsoft.com/office/drawing/2014/main" id="{34B9BA41-D4AC-4ED3-B511-1BD23E150612}"/>
              </a:ext>
            </a:extLst>
          </p:cNvPr>
          <p:cNvSpPr>
            <a:spLocks noGrp="1"/>
          </p:cNvSpPr>
          <p:nvPr>
            <p:ph type="body" sz="half" idx="2"/>
          </p:nvPr>
        </p:nvSpPr>
        <p:spPr/>
        <p:txBody>
          <a:bodyPr/>
          <a:lstStyle/>
          <a:p>
            <a:endParaRPr lang="en-US"/>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47</a:t>
            </a:fld>
            <a:endParaRPr lang="it-IT"/>
          </a:p>
        </p:txBody>
      </p:sp>
      <p:pic>
        <p:nvPicPr>
          <p:cNvPr id="8" name="Immagine 7">
            <a:extLst>
              <a:ext uri="{FF2B5EF4-FFF2-40B4-BE49-F238E27FC236}">
                <a16:creationId xmlns:a16="http://schemas.microsoft.com/office/drawing/2014/main" id="{851E5A1F-CACC-D3B1-C72F-EDECBBDFC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81" y="2926080"/>
            <a:ext cx="3203220" cy="3203220"/>
          </a:xfrm>
          <a:prstGeom prst="rect">
            <a:avLst/>
          </a:prstGeom>
        </p:spPr>
      </p:pic>
    </p:spTree>
    <p:extLst>
      <p:ext uri="{BB962C8B-B14F-4D97-AF65-F5344CB8AC3E}">
        <p14:creationId xmlns:p14="http://schemas.microsoft.com/office/powerpoint/2010/main" val="283795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 proposal: </a:t>
            </a:r>
            <a:r>
              <a:rPr lang="en-US" b="1" dirty="0" err="1">
                <a:solidFill>
                  <a:schemeClr val="accent1">
                    <a:lumMod val="40000"/>
                    <a:lumOff val="60000"/>
                  </a:schemeClr>
                </a:solidFill>
              </a:rPr>
              <a:t>COnVERSA</a:t>
            </a:r>
            <a:r>
              <a:rPr lang="en-US" dirty="0"/>
              <a:t> </a:t>
            </a:r>
            <a:br>
              <a:rPr lang="en-US" dirty="0"/>
            </a:br>
            <a:r>
              <a:rPr lang="it-IT" sz="2000" dirty="0"/>
              <a:t>Test di Comprensione delle Opposizioni morfo-sintattiche </a:t>
            </a:r>
            <a:r>
              <a:rPr lang="it-IT" sz="2000" dirty="0" err="1"/>
              <a:t>VERbali</a:t>
            </a:r>
            <a:r>
              <a:rPr lang="it-IT" sz="2000" dirty="0"/>
              <a:t> attraverso la </a:t>
            </a:r>
            <a:r>
              <a:rPr lang="it-IT" sz="2000" dirty="0" err="1"/>
              <a:t>ScritturA</a:t>
            </a:r>
            <a:r>
              <a:rPr lang="en-US" sz="2000" dirty="0"/>
              <a:t> </a:t>
            </a:r>
            <a:endParaRPr lang="it-IT" dirty="0"/>
          </a:p>
        </p:txBody>
      </p:sp>
      <p:sp>
        <p:nvSpPr>
          <p:cNvPr id="8" name="Segnaposto contenuto 1"/>
          <p:cNvSpPr>
            <a:spLocks noGrp="1"/>
          </p:cNvSpPr>
          <p:nvPr>
            <p:ph idx="1"/>
          </p:nvPr>
        </p:nvSpPr>
        <p:spPr/>
        <p:txBody>
          <a:bodyPr>
            <a:noAutofit/>
          </a:bodyPr>
          <a:lstStyle/>
          <a:p>
            <a:r>
              <a:rPr lang="en-US" dirty="0"/>
              <a:t>Based on </a:t>
            </a:r>
            <a:r>
              <a:rPr lang="en-US" b="1" dirty="0">
                <a:solidFill>
                  <a:schemeClr val="accent1">
                    <a:lumMod val="60000"/>
                    <a:lumOff val="40000"/>
                  </a:schemeClr>
                </a:solidFill>
              </a:rPr>
              <a:t>Forced Choice</a:t>
            </a:r>
            <a:r>
              <a:rPr lang="en-US" b="1" dirty="0"/>
              <a:t> </a:t>
            </a:r>
            <a:r>
              <a:rPr lang="en-US" dirty="0"/>
              <a:t>(</a:t>
            </a:r>
            <a:r>
              <a:rPr lang="en-US" dirty="0">
                <a:solidFill>
                  <a:schemeClr val="accent1">
                    <a:lumMod val="60000"/>
                    <a:lumOff val="40000"/>
                  </a:schemeClr>
                </a:solidFill>
              </a:rPr>
              <a:t>Version 4</a:t>
            </a:r>
            <a:r>
              <a:rPr lang="en-US" dirty="0"/>
              <a:t>):</a:t>
            </a:r>
            <a:r>
              <a:rPr lang="en-US" b="1" dirty="0"/>
              <a:t> </a:t>
            </a:r>
            <a:br>
              <a:rPr lang="en-US" b="1" dirty="0"/>
            </a:br>
            <a:r>
              <a:rPr lang="en-US" dirty="0"/>
              <a:t>still</a:t>
            </a:r>
            <a:r>
              <a:rPr lang="en-US" b="1" dirty="0"/>
              <a:t> </a:t>
            </a:r>
            <a:r>
              <a:rPr lang="en-US" dirty="0"/>
              <a:t>simple sentences to be judged… but comparatively</a:t>
            </a:r>
          </a:p>
          <a:p>
            <a:r>
              <a:rPr lang="en-US" b="1" dirty="0"/>
              <a:t>Lexical items are still controlled</a:t>
            </a:r>
            <a:r>
              <a:rPr lang="en-US" dirty="0"/>
              <a:t>: "</a:t>
            </a:r>
            <a:r>
              <a:rPr lang="it-IT" dirty="0" err="1"/>
              <a:t>Fundamental</a:t>
            </a:r>
            <a:r>
              <a:rPr lang="it-IT" dirty="0"/>
              <a:t> Words" vs. "Highly-</a:t>
            </a:r>
            <a:r>
              <a:rPr lang="it-IT" dirty="0" err="1"/>
              <a:t>used</a:t>
            </a:r>
            <a:r>
              <a:rPr lang="it-IT" dirty="0"/>
              <a:t>" vs. "Highly-</a:t>
            </a:r>
            <a:r>
              <a:rPr lang="it-IT" dirty="0" err="1"/>
              <a:t>availabile</a:t>
            </a:r>
            <a:r>
              <a:rPr lang="it-IT" dirty="0"/>
              <a:t>" </a:t>
            </a:r>
            <a:r>
              <a:rPr lang="en-US" dirty="0"/>
              <a:t>(cf. Nuovo </a:t>
            </a:r>
            <a:r>
              <a:rPr lang="en-US" dirty="0" err="1"/>
              <a:t>Vocabolario</a:t>
            </a:r>
            <a:r>
              <a:rPr lang="en-US" dirty="0"/>
              <a:t> di Base, </a:t>
            </a:r>
            <a:r>
              <a:rPr lang="it-IT" dirty="0"/>
              <a:t>De Mauro 2016</a:t>
            </a:r>
            <a:r>
              <a:rPr lang="en-US" dirty="0"/>
              <a:t>)</a:t>
            </a:r>
          </a:p>
          <a:p>
            <a:r>
              <a:rPr lang="en-US" b="1" dirty="0"/>
              <a:t>Same set of phenomena tested</a:t>
            </a:r>
            <a:endParaRPr lang="en-US" dirty="0"/>
          </a:p>
          <a:p>
            <a:r>
              <a:rPr lang="en-US" b="1" dirty="0"/>
              <a:t>Four ways </a:t>
            </a:r>
            <a:r>
              <a:rPr lang="en-US" dirty="0"/>
              <a:t>to test a dependency:</a:t>
            </a:r>
          </a:p>
          <a:p>
            <a:pPr lvl="1"/>
            <a:r>
              <a:rPr lang="en-US" b="1" dirty="0"/>
              <a:t>A - </a:t>
            </a:r>
            <a:r>
              <a:rPr lang="en-US" dirty="0"/>
              <a:t>Agreement</a:t>
            </a:r>
          </a:p>
          <a:p>
            <a:pPr lvl="1"/>
            <a:r>
              <a:rPr lang="en-US" b="1" dirty="0"/>
              <a:t>B - </a:t>
            </a:r>
            <a:r>
              <a:rPr lang="en-US" dirty="0"/>
              <a:t>Thematic structure</a:t>
            </a:r>
          </a:p>
          <a:p>
            <a:pPr lvl="1"/>
            <a:r>
              <a:rPr lang="en-US" b="1" dirty="0"/>
              <a:t>C - </a:t>
            </a:r>
            <a:r>
              <a:rPr lang="en-US" dirty="0"/>
              <a:t>Pronominalization</a:t>
            </a:r>
          </a:p>
          <a:p>
            <a:pPr lvl="1"/>
            <a:r>
              <a:rPr lang="en-US" b="1" dirty="0"/>
              <a:t>D - </a:t>
            </a:r>
            <a:r>
              <a:rPr lang="en-US" dirty="0"/>
              <a:t>Wh- questions</a:t>
            </a:r>
          </a:p>
          <a:p>
            <a:r>
              <a:rPr lang="en-US" b="1" dirty="0"/>
              <a:t>Three control </a:t>
            </a:r>
            <a:r>
              <a:rPr lang="en-US" dirty="0"/>
              <a:t>checks: </a:t>
            </a:r>
            <a:r>
              <a:rPr lang="en-US" b="1" dirty="0"/>
              <a:t>Vocabulary richness</a:t>
            </a:r>
            <a:r>
              <a:rPr lang="en-US" dirty="0"/>
              <a:t>, </a:t>
            </a:r>
            <a:r>
              <a:rPr lang="en-US" b="1" dirty="0"/>
              <a:t>featural sensitivity </a:t>
            </a:r>
            <a:r>
              <a:rPr lang="en-US" dirty="0"/>
              <a:t>and </a:t>
            </a:r>
            <a:r>
              <a:rPr lang="en-US" b="1" dirty="0"/>
              <a:t>Working Memory / Attention </a:t>
            </a:r>
          </a:p>
          <a:p>
            <a:r>
              <a:rPr lang="en-US" dirty="0"/>
              <a:t>The complete administration modality split:</a:t>
            </a:r>
            <a:endParaRPr lang="en-US" b="1" dirty="0"/>
          </a:p>
          <a:p>
            <a:pPr lvl="1"/>
            <a:r>
              <a:rPr lang="en-US" b="1" dirty="0"/>
              <a:t>Base </a:t>
            </a:r>
            <a:r>
              <a:rPr lang="en-US" dirty="0"/>
              <a:t>(144 items) + </a:t>
            </a:r>
            <a:r>
              <a:rPr lang="en-US" b="1" dirty="0"/>
              <a:t>Advanced </a:t>
            </a:r>
            <a:r>
              <a:rPr lang="en-US" dirty="0"/>
              <a:t>(200 items); each divided in </a:t>
            </a:r>
            <a:r>
              <a:rPr lang="en-US" b="1" dirty="0"/>
              <a:t>two equivalent </a:t>
            </a:r>
            <a:r>
              <a:rPr lang="en-US" dirty="0"/>
              <a:t>(but </a:t>
            </a:r>
            <a:r>
              <a:rPr lang="en-US" b="1" dirty="0"/>
              <a:t>lexically different</a:t>
            </a:r>
            <a:r>
              <a:rPr lang="en-US" dirty="0"/>
              <a:t>)</a:t>
            </a:r>
            <a:r>
              <a:rPr lang="en-US" b="1" dirty="0"/>
              <a:t> parts </a:t>
            </a:r>
            <a:r>
              <a:rPr lang="en-US" dirty="0"/>
              <a:t>(</a:t>
            </a:r>
            <a:r>
              <a:rPr lang="en-US" b="1" dirty="0"/>
              <a:t>A</a:t>
            </a:r>
            <a:r>
              <a:rPr lang="en-US" dirty="0"/>
              <a:t> and </a:t>
            </a:r>
            <a:r>
              <a:rPr lang="en-US" b="1" dirty="0"/>
              <a:t>B</a:t>
            </a:r>
            <a:r>
              <a:rPr lang="en-US" dirty="0"/>
              <a:t>); each part is divided in </a:t>
            </a:r>
            <a:r>
              <a:rPr lang="en-US" b="1" dirty="0"/>
              <a:t>two sections</a:t>
            </a:r>
            <a:r>
              <a:rPr lang="en-US" dirty="0"/>
              <a:t> (about 7-14 minutes each)</a:t>
            </a:r>
          </a:p>
        </p:txBody>
      </p:sp>
      <p:sp>
        <p:nvSpPr>
          <p:cNvPr id="7" name="Segnaposto testo 6">
            <a:extLst>
              <a:ext uri="{FF2B5EF4-FFF2-40B4-BE49-F238E27FC236}">
                <a16:creationId xmlns:a16="http://schemas.microsoft.com/office/drawing/2014/main" id="{F85C5853-5DC3-493D-BF18-BC1ED2F9BB9F}"/>
              </a:ext>
            </a:extLst>
          </p:cNvPr>
          <p:cNvSpPr>
            <a:spLocks noGrp="1"/>
          </p:cNvSpPr>
          <p:nvPr>
            <p:ph type="body" sz="half" idx="2"/>
          </p:nvPr>
        </p:nvSpPr>
        <p:spPr/>
        <p:txBody>
          <a:bodyPr/>
          <a:lstStyle/>
          <a:p>
            <a:r>
              <a:rPr lang="it-IT" dirty="0">
                <a:solidFill>
                  <a:schemeClr val="accent1">
                    <a:lumMod val="40000"/>
                    <a:lumOff val="60000"/>
                  </a:schemeClr>
                </a:solidFill>
              </a:rPr>
              <a:t>Version 4</a:t>
            </a:r>
            <a:endParaRPr lang="en-US" dirty="0">
              <a:solidFill>
                <a:schemeClr val="accent1">
                  <a:lumMod val="40000"/>
                  <a:lumOff val="60000"/>
                </a:schemeClr>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5</a:t>
            </a:fld>
            <a:endParaRPr lang="it-IT"/>
          </a:p>
        </p:txBody>
      </p:sp>
      <p:pic>
        <p:nvPicPr>
          <p:cNvPr id="1026" name="Picture 2">
            <a:extLst>
              <a:ext uri="{FF2B5EF4-FFF2-40B4-BE49-F238E27FC236}">
                <a16:creationId xmlns:a16="http://schemas.microsoft.com/office/drawing/2014/main" id="{42D4AA67-B151-2C61-AFF0-243932387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241" y="3438306"/>
            <a:ext cx="1511471" cy="21373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829497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fade">
                                      <p:cBhvr>
                                        <p:cTn id="36" dur="500"/>
                                        <p:tgtEl>
                                          <p:spTgt spid="8">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animEffect transition="in" filter="fade">
                                      <p:cBhvr>
                                        <p:cTn id="39" dur="500"/>
                                        <p:tgtEl>
                                          <p:spTgt spid="8">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xEl>
                                              <p:pRg st="8" end="8"/>
                                            </p:txEl>
                                          </p:spTgt>
                                        </p:tgtEl>
                                        <p:attrNameLst>
                                          <p:attrName>style.visibility</p:attrName>
                                        </p:attrNameLst>
                                      </p:cBhvr>
                                      <p:to>
                                        <p:strVal val="visible"/>
                                      </p:to>
                                    </p:set>
                                    <p:animEffect transition="in" filter="fade">
                                      <p:cBhvr>
                                        <p:cTn id="44" dur="500"/>
                                        <p:tgtEl>
                                          <p:spTgt spid="8">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Effect transition="in" filter="fade">
                                      <p:cBhvr>
                                        <p:cTn id="49" dur="500"/>
                                        <p:tgtEl>
                                          <p:spTgt spid="8">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xEl>
                                              <p:pRg st="10" end="10"/>
                                            </p:txEl>
                                          </p:spTgt>
                                        </p:tgtEl>
                                        <p:attrNameLst>
                                          <p:attrName>style.visibility</p:attrName>
                                        </p:attrNameLst>
                                      </p:cBhvr>
                                      <p:to>
                                        <p:strVal val="visible"/>
                                      </p:to>
                                    </p:set>
                                    <p:animEffect transition="in" filter="fade">
                                      <p:cBhvr>
                                        <p:cTn id="54"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 proposal: </a:t>
            </a:r>
            <a:r>
              <a:rPr lang="en-US" b="1" dirty="0" err="1">
                <a:solidFill>
                  <a:schemeClr val="accent2"/>
                </a:solidFill>
              </a:rPr>
              <a:t>COnVERSA</a:t>
            </a:r>
            <a:r>
              <a:rPr lang="en-US" dirty="0"/>
              <a:t> </a:t>
            </a:r>
            <a:br>
              <a:rPr lang="en-US" dirty="0"/>
            </a:br>
            <a:r>
              <a:rPr lang="it-IT" sz="2000" dirty="0"/>
              <a:t>Test di Comprensione delle Opposizioni morfo-sintattiche </a:t>
            </a:r>
            <a:r>
              <a:rPr lang="it-IT" sz="2000" dirty="0" err="1"/>
              <a:t>VERbali</a:t>
            </a:r>
            <a:r>
              <a:rPr lang="it-IT" sz="2000" dirty="0"/>
              <a:t> attraverso la </a:t>
            </a:r>
            <a:r>
              <a:rPr lang="it-IT" sz="2000" dirty="0" err="1"/>
              <a:t>ScritturA</a:t>
            </a:r>
            <a:r>
              <a:rPr lang="en-US" sz="2000" dirty="0"/>
              <a:t> </a:t>
            </a:r>
            <a:endParaRPr lang="it-IT" dirty="0"/>
          </a:p>
        </p:txBody>
      </p:sp>
      <p:sp>
        <p:nvSpPr>
          <p:cNvPr id="8" name="Segnaposto contenuto 1"/>
          <p:cNvSpPr>
            <a:spLocks noGrp="1"/>
          </p:cNvSpPr>
          <p:nvPr>
            <p:ph idx="1"/>
          </p:nvPr>
        </p:nvSpPr>
        <p:spPr>
          <a:xfrm>
            <a:off x="4800599" y="731520"/>
            <a:ext cx="6823899" cy="5257800"/>
          </a:xfrm>
        </p:spPr>
        <p:txBody>
          <a:bodyPr>
            <a:normAutofit/>
          </a:bodyPr>
          <a:lstStyle/>
          <a:p>
            <a:r>
              <a:rPr lang="en-US" b="1" dirty="0"/>
              <a:t>A simple story to set-up the task:</a:t>
            </a:r>
          </a:p>
          <a:p>
            <a:pPr marL="0" indent="0">
              <a:buNone/>
            </a:pPr>
            <a:r>
              <a:rPr lang="en-US" dirty="0"/>
              <a:t>The instructor tells the child a story about an alien (</a:t>
            </a:r>
            <a:r>
              <a:rPr lang="en-US" dirty="0" err="1"/>
              <a:t>Melix</a:t>
            </a:r>
            <a:r>
              <a:rPr lang="en-US" dirty="0"/>
              <a:t>) who came to the Earth and want to learn Italian.</a:t>
            </a:r>
          </a:p>
          <a:p>
            <a:pPr marL="0" indent="0">
              <a:buNone/>
            </a:pPr>
            <a:r>
              <a:rPr lang="en-US" dirty="0"/>
              <a:t>(S)he tries producing sentences and answer questions, but sometimes (s)he generates wrong expressions. </a:t>
            </a:r>
          </a:p>
          <a:p>
            <a:pPr marL="0" indent="0">
              <a:buNone/>
            </a:pPr>
            <a:r>
              <a:rPr lang="en-US" dirty="0"/>
              <a:t>The child should help </a:t>
            </a:r>
            <a:br>
              <a:rPr lang="en-US" dirty="0"/>
            </a:br>
            <a:r>
              <a:rPr lang="en-US" dirty="0"/>
              <a:t>her/him by </a:t>
            </a:r>
            <a:br>
              <a:rPr lang="en-US" dirty="0"/>
            </a:br>
            <a:r>
              <a:rPr lang="en-US" dirty="0"/>
              <a:t>indicating if her/his </a:t>
            </a:r>
            <a:br>
              <a:rPr lang="en-US" dirty="0"/>
            </a:br>
            <a:r>
              <a:rPr lang="en-US" dirty="0"/>
              <a:t>production was </a:t>
            </a:r>
            <a:r>
              <a:rPr lang="en-US" b="1" dirty="0"/>
              <a:t>ok</a:t>
            </a:r>
            <a:r>
              <a:rPr lang="en-US" dirty="0"/>
              <a:t> or </a:t>
            </a:r>
            <a:r>
              <a:rPr lang="en-US" b="1" dirty="0"/>
              <a:t>not</a:t>
            </a:r>
            <a:r>
              <a:rPr lang="en-US" dirty="0"/>
              <a:t>.</a:t>
            </a:r>
          </a:p>
        </p:txBody>
      </p:sp>
      <p:sp>
        <p:nvSpPr>
          <p:cNvPr id="5" name="Segnaposto testo 4">
            <a:extLst>
              <a:ext uri="{FF2B5EF4-FFF2-40B4-BE49-F238E27FC236}">
                <a16:creationId xmlns:a16="http://schemas.microsoft.com/office/drawing/2014/main" id="{4DE548E5-A9CD-4765-897D-A6F1FB51FAC6}"/>
              </a:ext>
            </a:extLst>
          </p:cNvPr>
          <p:cNvSpPr>
            <a:spLocks noGrp="1"/>
          </p:cNvSpPr>
          <p:nvPr>
            <p:ph type="body" sz="half" idx="2"/>
          </p:nvPr>
        </p:nvSpPr>
        <p:spPr/>
        <p:txBody>
          <a:bodyPr/>
          <a:lstStyle/>
          <a:p>
            <a:r>
              <a:rPr lang="it-IT" dirty="0">
                <a:solidFill>
                  <a:schemeClr val="accent2"/>
                </a:solidFill>
              </a:rPr>
              <a:t>Version 3</a:t>
            </a:r>
            <a:endParaRPr lang="en-US" dirty="0">
              <a:solidFill>
                <a:schemeClr val="accent2"/>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6</a:t>
            </a:fld>
            <a:endParaRPr lang="it-IT"/>
          </a:p>
        </p:txBody>
      </p:sp>
      <p:pic>
        <p:nvPicPr>
          <p:cNvPr id="9" name="Segnaposto contenuto 8">
            <a:extLst>
              <a:ext uri="{FF2B5EF4-FFF2-40B4-BE49-F238E27FC236}">
                <a16:creationId xmlns:a16="http://schemas.microsoft.com/office/drawing/2014/main" id="{257DA581-21C5-4E19-802C-C093EFAC2AC8}"/>
              </a:ext>
            </a:extLst>
          </p:cNvPr>
          <p:cNvPicPr>
            <a:picLocks noGrp="1" noChangeAspect="1"/>
          </p:cNvPicPr>
          <p:nvPr>
            <p:ph sz="half" idx="4294967295"/>
          </p:nvPr>
        </p:nvPicPr>
        <p:blipFill rotWithShape="1">
          <a:blip r:embed="rId4"/>
          <a:srcRect l="6925" t="7476" r="7449"/>
          <a:stretch/>
        </p:blipFill>
        <p:spPr>
          <a:xfrm>
            <a:off x="7788188" y="2545620"/>
            <a:ext cx="3802596" cy="4110827"/>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268017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 proposal: </a:t>
            </a:r>
            <a:r>
              <a:rPr lang="en-US" b="1" dirty="0" err="1">
                <a:solidFill>
                  <a:schemeClr val="accent2"/>
                </a:solidFill>
              </a:rPr>
              <a:t>COnVERSA</a:t>
            </a:r>
            <a:r>
              <a:rPr lang="en-US" dirty="0"/>
              <a:t> </a:t>
            </a:r>
            <a:br>
              <a:rPr lang="en-US" dirty="0"/>
            </a:br>
            <a:r>
              <a:rPr lang="it-IT" sz="2000" dirty="0"/>
              <a:t>Test di Comprensione delle Opposizioni morfo-sintattiche </a:t>
            </a:r>
            <a:r>
              <a:rPr lang="it-IT" sz="2000" dirty="0" err="1"/>
              <a:t>VERbali</a:t>
            </a:r>
            <a:r>
              <a:rPr lang="it-IT" sz="2000" dirty="0"/>
              <a:t> attraverso la </a:t>
            </a:r>
            <a:r>
              <a:rPr lang="it-IT" sz="2000" dirty="0" err="1"/>
              <a:t>ScritturA</a:t>
            </a:r>
            <a:r>
              <a:rPr lang="en-US" sz="2000" dirty="0"/>
              <a:t> </a:t>
            </a:r>
            <a:endParaRPr lang="it-IT" dirty="0"/>
          </a:p>
        </p:txBody>
      </p:sp>
      <p:sp>
        <p:nvSpPr>
          <p:cNvPr id="8" name="Segnaposto contenuto 1"/>
          <p:cNvSpPr>
            <a:spLocks noGrp="1"/>
          </p:cNvSpPr>
          <p:nvPr>
            <p:ph idx="1"/>
          </p:nvPr>
        </p:nvSpPr>
        <p:spPr/>
        <p:txBody>
          <a:bodyPr>
            <a:normAutofit/>
          </a:bodyPr>
          <a:lstStyle/>
          <a:p>
            <a:r>
              <a:rPr lang="en-US" b="1" dirty="0"/>
              <a:t>Computer-based </a:t>
            </a:r>
            <a:r>
              <a:rPr lang="en-US" dirty="0"/>
              <a:t>version</a:t>
            </a:r>
            <a:r>
              <a:rPr lang="en-US" b="1" dirty="0"/>
              <a:t>:</a:t>
            </a:r>
          </a:p>
          <a:p>
            <a:endParaRPr lang="en-US" b="1" dirty="0"/>
          </a:p>
          <a:p>
            <a:endParaRPr lang="en-US" b="1" dirty="0"/>
          </a:p>
          <a:p>
            <a:pPr marL="0" indent="0">
              <a:buNone/>
            </a:pPr>
            <a:br>
              <a:rPr lang="en-US" b="1" dirty="0"/>
            </a:br>
            <a:br>
              <a:rPr lang="en-US" b="1" dirty="0"/>
            </a:br>
            <a:br>
              <a:rPr lang="en-US" b="1" dirty="0"/>
            </a:br>
            <a:endParaRPr lang="en-US" b="1" dirty="0"/>
          </a:p>
          <a:p>
            <a:pPr marL="0" indent="0">
              <a:buNone/>
            </a:pPr>
            <a:endParaRPr lang="en-US" b="1" dirty="0"/>
          </a:p>
          <a:p>
            <a:r>
              <a:rPr lang="en-US" b="1" dirty="0"/>
              <a:t>Paper &amp; pencil </a:t>
            </a:r>
            <a:r>
              <a:rPr lang="en-US" dirty="0"/>
              <a:t>version</a:t>
            </a:r>
            <a:r>
              <a:rPr lang="en-US" b="1" dirty="0"/>
              <a:t>:</a:t>
            </a:r>
          </a:p>
        </p:txBody>
      </p:sp>
      <p:sp>
        <p:nvSpPr>
          <p:cNvPr id="11" name="Segnaposto contenuto 10">
            <a:extLst>
              <a:ext uri="{FF2B5EF4-FFF2-40B4-BE49-F238E27FC236}">
                <a16:creationId xmlns:a16="http://schemas.microsoft.com/office/drawing/2014/main" id="{2A92449A-CCB3-4985-A479-179F8F5EEEC1}"/>
              </a:ext>
            </a:extLst>
          </p:cNvPr>
          <p:cNvSpPr>
            <a:spLocks noGrp="1"/>
          </p:cNvSpPr>
          <p:nvPr>
            <p:ph type="body" sz="half" idx="2"/>
          </p:nvPr>
        </p:nvSpPr>
        <p:spPr/>
        <p:txBody>
          <a:bodyPr/>
          <a:lstStyle/>
          <a:p>
            <a:r>
              <a:rPr lang="it-IT" dirty="0">
                <a:solidFill>
                  <a:schemeClr val="accent2"/>
                </a:solidFill>
              </a:rPr>
              <a:t>Version 3</a:t>
            </a:r>
            <a:br>
              <a:rPr lang="it-IT" dirty="0">
                <a:solidFill>
                  <a:schemeClr val="accent2"/>
                </a:solidFill>
              </a:rPr>
            </a:br>
            <a:r>
              <a:rPr lang="it-IT" dirty="0"/>
              <a:t>(</a:t>
            </a:r>
            <a:r>
              <a:rPr lang="it-IT" dirty="0" err="1"/>
              <a:t>grammaticality</a:t>
            </a:r>
            <a:r>
              <a:rPr lang="it-IT" dirty="0"/>
              <a:t> </a:t>
            </a:r>
            <a:r>
              <a:rPr lang="it-IT" dirty="0" err="1"/>
              <a:t>judgments</a:t>
            </a:r>
            <a:r>
              <a:rPr lang="it-IT" dirty="0"/>
              <a:t>)</a:t>
            </a:r>
            <a:endParaRPr lang="en-US" dirty="0">
              <a:solidFill>
                <a:schemeClr val="accent2"/>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7</a:t>
            </a:fld>
            <a:endParaRPr lang="it-IT"/>
          </a:p>
        </p:txBody>
      </p:sp>
      <p:pic>
        <p:nvPicPr>
          <p:cNvPr id="7" name="Immagine 6">
            <a:extLst>
              <a:ext uri="{FF2B5EF4-FFF2-40B4-BE49-F238E27FC236}">
                <a16:creationId xmlns:a16="http://schemas.microsoft.com/office/drawing/2014/main" id="{FE4762EB-0C8B-47AB-BDA4-BB8C2F47BE17}"/>
              </a:ext>
            </a:extLst>
          </p:cNvPr>
          <p:cNvPicPr>
            <a:picLocks noChangeAspect="1"/>
          </p:cNvPicPr>
          <p:nvPr/>
        </p:nvPicPr>
        <p:blipFill rotWithShape="1">
          <a:blip r:embed="rId4"/>
          <a:srcRect l="14216" t="17975" r="13421" b="6951"/>
          <a:stretch/>
        </p:blipFill>
        <p:spPr>
          <a:xfrm>
            <a:off x="5483932" y="1128905"/>
            <a:ext cx="2844316" cy="2234820"/>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pic>
        <p:nvPicPr>
          <p:cNvPr id="9" name="Immagine 8">
            <a:extLst>
              <a:ext uri="{FF2B5EF4-FFF2-40B4-BE49-F238E27FC236}">
                <a16:creationId xmlns:a16="http://schemas.microsoft.com/office/drawing/2014/main" id="{AAB10B1E-363E-47C4-A93C-35C3B2F01B18}"/>
              </a:ext>
            </a:extLst>
          </p:cNvPr>
          <p:cNvPicPr>
            <a:picLocks noChangeAspect="1"/>
          </p:cNvPicPr>
          <p:nvPr/>
        </p:nvPicPr>
        <p:blipFill rotWithShape="1">
          <a:blip r:embed="rId5"/>
          <a:srcRect l="14614" t="18500" r="14216" b="14419"/>
          <a:stretch/>
        </p:blipFill>
        <p:spPr>
          <a:xfrm>
            <a:off x="8033879" y="1527362"/>
            <a:ext cx="3096345" cy="2210217"/>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0144D2E2-27EE-4246-9389-42B94F9B443E}"/>
              </a:ext>
            </a:extLst>
          </p:cNvPr>
          <p:cNvPicPr>
            <a:picLocks noChangeAspect="1"/>
          </p:cNvPicPr>
          <p:nvPr/>
        </p:nvPicPr>
        <p:blipFill>
          <a:blip r:embed="rId6"/>
          <a:stretch>
            <a:fillRect/>
          </a:stretch>
        </p:blipFill>
        <p:spPr>
          <a:xfrm>
            <a:off x="6852084" y="4219454"/>
            <a:ext cx="3055981" cy="2467483"/>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025456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5" end="5"/>
                                            </p:txEl>
                                          </p:spTgt>
                                        </p:tgtEl>
                                        <p:attrNameLst>
                                          <p:attrName>style.visibility</p:attrName>
                                        </p:attrNameLst>
                                      </p:cBhvr>
                                      <p:to>
                                        <p:strVal val="visible"/>
                                      </p:to>
                                    </p:set>
                                    <p:animEffect transition="in" filter="fade">
                                      <p:cBhvr>
                                        <p:cTn id="20" dur="500"/>
                                        <p:tgtEl>
                                          <p:spTgt spid="8">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 proposal: </a:t>
            </a:r>
            <a:r>
              <a:rPr lang="en-US" b="1" dirty="0" err="1">
                <a:solidFill>
                  <a:schemeClr val="accent1">
                    <a:lumMod val="40000"/>
                    <a:lumOff val="60000"/>
                  </a:schemeClr>
                </a:solidFill>
              </a:rPr>
              <a:t>COnVERSA</a:t>
            </a:r>
            <a:r>
              <a:rPr lang="en-US" dirty="0"/>
              <a:t> </a:t>
            </a:r>
            <a:br>
              <a:rPr lang="en-US" dirty="0"/>
            </a:br>
            <a:r>
              <a:rPr lang="it-IT" sz="2000" dirty="0"/>
              <a:t>Test di Comprensione delle Opposizioni morfo-sintattiche </a:t>
            </a:r>
            <a:r>
              <a:rPr lang="it-IT" sz="2000" dirty="0" err="1"/>
              <a:t>VERbali</a:t>
            </a:r>
            <a:r>
              <a:rPr lang="it-IT" sz="2000" dirty="0"/>
              <a:t> attraverso la </a:t>
            </a:r>
            <a:r>
              <a:rPr lang="it-IT" sz="2000" dirty="0" err="1"/>
              <a:t>ScritturA</a:t>
            </a:r>
            <a:r>
              <a:rPr lang="en-US" sz="2000" dirty="0"/>
              <a:t> </a:t>
            </a:r>
            <a:endParaRPr lang="it-IT" dirty="0"/>
          </a:p>
        </p:txBody>
      </p:sp>
      <p:sp>
        <p:nvSpPr>
          <p:cNvPr id="8" name="Segnaposto contenuto 1"/>
          <p:cNvSpPr>
            <a:spLocks noGrp="1"/>
          </p:cNvSpPr>
          <p:nvPr>
            <p:ph idx="1"/>
          </p:nvPr>
        </p:nvSpPr>
        <p:spPr/>
        <p:txBody>
          <a:bodyPr>
            <a:normAutofit/>
          </a:bodyPr>
          <a:lstStyle/>
          <a:p>
            <a:r>
              <a:rPr lang="en-US" b="1" dirty="0"/>
              <a:t>Computer-based </a:t>
            </a:r>
            <a:r>
              <a:rPr lang="en-US" dirty="0"/>
              <a:t>version</a:t>
            </a:r>
            <a:r>
              <a:rPr lang="en-US" b="1" dirty="0"/>
              <a:t>:</a:t>
            </a:r>
          </a:p>
          <a:p>
            <a:endParaRPr lang="en-US" b="1" dirty="0"/>
          </a:p>
          <a:p>
            <a:endParaRPr lang="en-US" b="1" dirty="0"/>
          </a:p>
          <a:p>
            <a:endParaRPr lang="en-US" b="1" dirty="0"/>
          </a:p>
          <a:p>
            <a:endParaRPr lang="en-US" b="1" dirty="0"/>
          </a:p>
          <a:p>
            <a:endParaRPr lang="en-US" b="1" dirty="0"/>
          </a:p>
          <a:p>
            <a:pPr marL="0" indent="0">
              <a:buNone/>
            </a:pPr>
            <a:endParaRPr lang="en-US" b="1" dirty="0"/>
          </a:p>
        </p:txBody>
      </p:sp>
      <p:sp>
        <p:nvSpPr>
          <p:cNvPr id="11" name="Segnaposto contenuto 10">
            <a:extLst>
              <a:ext uri="{FF2B5EF4-FFF2-40B4-BE49-F238E27FC236}">
                <a16:creationId xmlns:a16="http://schemas.microsoft.com/office/drawing/2014/main" id="{2A92449A-CCB3-4985-A479-179F8F5EEEC1}"/>
              </a:ext>
            </a:extLst>
          </p:cNvPr>
          <p:cNvSpPr>
            <a:spLocks noGrp="1"/>
          </p:cNvSpPr>
          <p:nvPr>
            <p:ph type="body" sz="half" idx="2"/>
          </p:nvPr>
        </p:nvSpPr>
        <p:spPr/>
        <p:txBody>
          <a:bodyPr/>
          <a:lstStyle/>
          <a:p>
            <a:r>
              <a:rPr lang="it-IT" dirty="0">
                <a:solidFill>
                  <a:schemeClr val="accent1">
                    <a:lumMod val="40000"/>
                    <a:lumOff val="60000"/>
                  </a:schemeClr>
                </a:solidFill>
              </a:rPr>
              <a:t>Version 4</a:t>
            </a:r>
            <a:br>
              <a:rPr lang="it-IT" dirty="0">
                <a:solidFill>
                  <a:schemeClr val="accent1">
                    <a:lumMod val="40000"/>
                    <a:lumOff val="60000"/>
                  </a:schemeClr>
                </a:solidFill>
              </a:rPr>
            </a:br>
            <a:r>
              <a:rPr lang="it-IT" dirty="0">
                <a:solidFill>
                  <a:schemeClr val="bg2"/>
                </a:solidFill>
              </a:rPr>
              <a:t>(</a:t>
            </a:r>
            <a:r>
              <a:rPr lang="it-IT" dirty="0" err="1">
                <a:solidFill>
                  <a:schemeClr val="bg2"/>
                </a:solidFill>
              </a:rPr>
              <a:t>forced</a:t>
            </a:r>
            <a:r>
              <a:rPr lang="it-IT" dirty="0">
                <a:solidFill>
                  <a:schemeClr val="bg2"/>
                </a:solidFill>
              </a:rPr>
              <a:t> </a:t>
            </a:r>
            <a:r>
              <a:rPr lang="it-IT" dirty="0" err="1">
                <a:solidFill>
                  <a:schemeClr val="bg2"/>
                </a:solidFill>
              </a:rPr>
              <a:t>choice</a:t>
            </a:r>
            <a:r>
              <a:rPr lang="it-IT" dirty="0">
                <a:solidFill>
                  <a:schemeClr val="bg2"/>
                </a:solidFill>
              </a:rPr>
              <a:t>)</a:t>
            </a:r>
            <a:endParaRPr lang="en-US" dirty="0">
              <a:solidFill>
                <a:schemeClr val="bg2"/>
              </a:solidFill>
            </a:endParaRPr>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8</a:t>
            </a:fld>
            <a:endParaRPr lang="it-IT"/>
          </a:p>
        </p:txBody>
      </p:sp>
      <p:pic>
        <p:nvPicPr>
          <p:cNvPr id="12" name="Immagine 11">
            <a:extLst>
              <a:ext uri="{FF2B5EF4-FFF2-40B4-BE49-F238E27FC236}">
                <a16:creationId xmlns:a16="http://schemas.microsoft.com/office/drawing/2014/main" id="{A1520869-6782-CCF3-4D37-AC328C5C0A49}"/>
              </a:ext>
            </a:extLst>
          </p:cNvPr>
          <p:cNvPicPr>
            <a:picLocks noChangeAspect="1"/>
          </p:cNvPicPr>
          <p:nvPr/>
        </p:nvPicPr>
        <p:blipFill rotWithShape="1">
          <a:blip r:embed="rId4"/>
          <a:srcRect l="4798" t="13775" r="6322" b="23225"/>
          <a:stretch/>
        </p:blipFill>
        <p:spPr>
          <a:xfrm>
            <a:off x="4655840" y="2942619"/>
            <a:ext cx="4305478" cy="2952328"/>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pic>
        <p:nvPicPr>
          <p:cNvPr id="16" name="Immagine 15">
            <a:extLst>
              <a:ext uri="{FF2B5EF4-FFF2-40B4-BE49-F238E27FC236}">
                <a16:creationId xmlns:a16="http://schemas.microsoft.com/office/drawing/2014/main" id="{D6B83ABC-9FB3-46C9-FC69-C570AB89D5E0}"/>
              </a:ext>
            </a:extLst>
          </p:cNvPr>
          <p:cNvPicPr>
            <a:picLocks noChangeAspect="1"/>
          </p:cNvPicPr>
          <p:nvPr/>
        </p:nvPicPr>
        <p:blipFill rotWithShape="1">
          <a:blip r:embed="rId5"/>
          <a:srcRect l="7846" t="13775" r="5306" b="19551"/>
          <a:stretch/>
        </p:blipFill>
        <p:spPr>
          <a:xfrm>
            <a:off x="7248128" y="1359243"/>
            <a:ext cx="4282572" cy="3180624"/>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23922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linguistic rational behind </a:t>
            </a:r>
            <a:r>
              <a:rPr lang="en-US" b="1" dirty="0" err="1">
                <a:solidFill>
                  <a:schemeClr val="accent1">
                    <a:lumMod val="40000"/>
                    <a:lumOff val="60000"/>
                  </a:schemeClr>
                </a:solidFill>
              </a:rPr>
              <a:t>COnVERSA</a:t>
            </a:r>
            <a:endParaRPr lang="it-IT" dirty="0">
              <a:solidFill>
                <a:schemeClr val="accent1">
                  <a:lumMod val="40000"/>
                  <a:lumOff val="60000"/>
                </a:schemeClr>
              </a:solidFill>
            </a:endParaRPr>
          </a:p>
        </p:txBody>
      </p:sp>
      <p:sp>
        <p:nvSpPr>
          <p:cNvPr id="8" name="Segnaposto contenuto 1"/>
          <p:cNvSpPr>
            <a:spLocks noGrp="1"/>
          </p:cNvSpPr>
          <p:nvPr>
            <p:ph idx="1"/>
          </p:nvPr>
        </p:nvSpPr>
        <p:spPr>
          <a:xfrm>
            <a:off x="4800599" y="731520"/>
            <a:ext cx="7128049" cy="5257800"/>
          </a:xfrm>
        </p:spPr>
        <p:txBody>
          <a:bodyPr>
            <a:noAutofit/>
          </a:bodyPr>
          <a:lstStyle/>
          <a:p>
            <a:r>
              <a:rPr lang="en-US" b="1" dirty="0"/>
              <a:t>One Merge</a:t>
            </a:r>
            <a:br>
              <a:rPr lang="en-US" b="1" dirty="0"/>
            </a:br>
            <a:endParaRPr lang="en-US" b="1" dirty="0"/>
          </a:p>
          <a:p>
            <a:pPr marL="0" indent="0">
              <a:buNone/>
            </a:pPr>
            <a:endParaRPr lang="en-US" b="1" i="1" dirty="0"/>
          </a:p>
          <a:p>
            <a:endParaRPr lang="en-US" dirty="0"/>
          </a:p>
          <a:p>
            <a:r>
              <a:rPr lang="en-US" b="1" dirty="0"/>
              <a:t>Merge</a:t>
            </a:r>
            <a:r>
              <a:rPr lang="en-US" dirty="0"/>
              <a:t> + </a:t>
            </a:r>
            <a:r>
              <a:rPr lang="en-US" b="1" dirty="0"/>
              <a:t>Move</a:t>
            </a:r>
            <a:r>
              <a:rPr lang="en-US" dirty="0"/>
              <a:t> (e.g. Subj-V agreement, VP -&gt; IP) </a:t>
            </a:r>
          </a:p>
          <a:p>
            <a:pPr marL="200025" lvl="1" indent="0">
              <a:buNone/>
            </a:pPr>
            <a:endParaRPr lang="en-US" dirty="0"/>
          </a:p>
          <a:p>
            <a:pPr marL="200025" lvl="1" indent="0">
              <a:buNone/>
            </a:pPr>
            <a:endParaRPr lang="en-US" dirty="0"/>
          </a:p>
          <a:p>
            <a:pPr marL="200025" lvl="1" indent="0">
              <a:buNone/>
            </a:pPr>
            <a:endParaRPr lang="en-US" dirty="0"/>
          </a:p>
          <a:p>
            <a:pPr marL="200025" lvl="1" indent="0">
              <a:buNone/>
            </a:pPr>
            <a:endParaRPr lang="en-US" dirty="0"/>
          </a:p>
          <a:p>
            <a:pPr marL="200025" lvl="1" indent="0">
              <a:buNone/>
            </a:pPr>
            <a:endParaRPr lang="en-US" dirty="0"/>
          </a:p>
          <a:p>
            <a:pPr marL="200025" lvl="1" indent="0">
              <a:buNone/>
            </a:pPr>
            <a:endParaRPr lang="en-US" dirty="0"/>
          </a:p>
          <a:p>
            <a:pPr marL="200025" lvl="1" indent="0">
              <a:buNone/>
            </a:pPr>
            <a:endParaRPr lang="en-US" dirty="0"/>
          </a:p>
          <a:p>
            <a:pPr marL="200025" lvl="1" indent="0">
              <a:buNone/>
            </a:pPr>
            <a:endParaRPr lang="en-US" dirty="0"/>
          </a:p>
          <a:p>
            <a:pPr marL="0" indent="0">
              <a:buNone/>
            </a:pPr>
            <a:endParaRPr lang="en-US" dirty="0"/>
          </a:p>
        </p:txBody>
      </p:sp>
      <p:sp>
        <p:nvSpPr>
          <p:cNvPr id="5" name="Segnaposto testo 4">
            <a:extLst>
              <a:ext uri="{FF2B5EF4-FFF2-40B4-BE49-F238E27FC236}">
                <a16:creationId xmlns:a16="http://schemas.microsoft.com/office/drawing/2014/main" id="{B171F10E-5214-467B-91D1-A311FC62BE55}"/>
              </a:ext>
            </a:extLst>
          </p:cNvPr>
          <p:cNvSpPr>
            <a:spLocks noGrp="1"/>
          </p:cNvSpPr>
          <p:nvPr>
            <p:ph type="body" sz="half" idx="2"/>
          </p:nvPr>
        </p:nvSpPr>
        <p:spPr/>
        <p:txBody>
          <a:bodyPr/>
          <a:lstStyle/>
          <a:p>
            <a:r>
              <a:rPr lang="it-IT" dirty="0"/>
              <a:t>Focus on </a:t>
            </a:r>
            <a:r>
              <a:rPr lang="it-IT" b="1" dirty="0"/>
              <a:t>Agreement</a:t>
            </a:r>
            <a:endParaRPr lang="en-US" b="1" dirty="0"/>
          </a:p>
        </p:txBody>
      </p:sp>
      <p:sp>
        <p:nvSpPr>
          <p:cNvPr id="2" name="Segnaposto data 1">
            <a:extLst>
              <a:ext uri="{FF2B5EF4-FFF2-40B4-BE49-F238E27FC236}">
                <a16:creationId xmlns:a16="http://schemas.microsoft.com/office/drawing/2014/main" id="{A72726E2-A43D-4C77-B241-9F82AD9301A8}"/>
              </a:ext>
            </a:extLst>
          </p:cNvPr>
          <p:cNvSpPr>
            <a:spLocks noGrp="1"/>
          </p:cNvSpPr>
          <p:nvPr>
            <p:ph type="dt" sz="half" idx="10"/>
          </p:nvPr>
        </p:nvSpPr>
        <p:spPr/>
        <p:txBody>
          <a:bodyPr/>
          <a:lstStyle/>
          <a:p>
            <a:r>
              <a:rPr lang="en-US" dirty="0"/>
              <a:t>Test COnVERSA</a:t>
            </a:r>
            <a:endParaRPr lang="it-IT" dirty="0"/>
          </a:p>
        </p:txBody>
      </p:sp>
      <p:sp>
        <p:nvSpPr>
          <p:cNvPr id="3" name="Segnaposto piè di pagina 2">
            <a:extLst>
              <a:ext uri="{FF2B5EF4-FFF2-40B4-BE49-F238E27FC236}">
                <a16:creationId xmlns:a16="http://schemas.microsoft.com/office/drawing/2014/main" id="{C02F4273-5CF1-452A-AD88-20F97D0667BE}"/>
              </a:ext>
            </a:extLst>
          </p:cNvPr>
          <p:cNvSpPr>
            <a:spLocks noGrp="1"/>
          </p:cNvSpPr>
          <p:nvPr>
            <p:ph type="ftr" sz="quarter" idx="11"/>
          </p:nvPr>
        </p:nvSpPr>
        <p:spPr/>
        <p:txBody>
          <a:bodyPr/>
          <a:lstStyle/>
          <a:p>
            <a:r>
              <a:rPr lang="it-IT" dirty="0"/>
              <a:t>C. Chesi, G. Ghersi, V. Musella, D. </a:t>
            </a:r>
            <a:r>
              <a:rPr lang="it-IT" dirty="0" err="1"/>
              <a:t>Musola</a:t>
            </a:r>
            <a:endParaRPr lang="en-US" dirty="0"/>
          </a:p>
        </p:txBody>
      </p:sp>
      <p:sp>
        <p:nvSpPr>
          <p:cNvPr id="4" name="Segnaposto numero diapositiva 3">
            <a:extLst>
              <a:ext uri="{FF2B5EF4-FFF2-40B4-BE49-F238E27FC236}">
                <a16:creationId xmlns:a16="http://schemas.microsoft.com/office/drawing/2014/main" id="{DBEA2F90-2452-4B29-9498-2B9E1E90EA3E}"/>
              </a:ext>
            </a:extLst>
          </p:cNvPr>
          <p:cNvSpPr>
            <a:spLocks noGrp="1"/>
          </p:cNvSpPr>
          <p:nvPr>
            <p:ph type="sldNum" sz="quarter" idx="12"/>
          </p:nvPr>
        </p:nvSpPr>
        <p:spPr/>
        <p:txBody>
          <a:bodyPr/>
          <a:lstStyle/>
          <a:p>
            <a:fld id="{00CF4F71-35AD-48F3-9D31-086F5A0ADCA0}" type="slidenum">
              <a:rPr lang="it-IT" smtClean="0"/>
              <a:pPr/>
              <a:t>9</a:t>
            </a:fld>
            <a:endParaRPr lang="it-IT"/>
          </a:p>
        </p:txBody>
      </p:sp>
      <p:sp>
        <p:nvSpPr>
          <p:cNvPr id="7" name="CasellaDiTesto 6">
            <a:extLst>
              <a:ext uri="{FF2B5EF4-FFF2-40B4-BE49-F238E27FC236}">
                <a16:creationId xmlns:a16="http://schemas.microsoft.com/office/drawing/2014/main" id="{C33A5D7B-E25A-DC57-BF67-9459F0AAE5F1}"/>
              </a:ext>
            </a:extLst>
          </p:cNvPr>
          <p:cNvSpPr txBox="1"/>
          <p:nvPr/>
        </p:nvSpPr>
        <p:spPr>
          <a:xfrm>
            <a:off x="5808578" y="1648887"/>
            <a:ext cx="798616" cy="523220"/>
          </a:xfrm>
          <a:prstGeom prst="rect">
            <a:avLst/>
          </a:prstGeom>
          <a:noFill/>
        </p:spPr>
        <p:txBody>
          <a:bodyPr wrap="none" rtlCol="0">
            <a:spAutoFit/>
          </a:bodyPr>
          <a:lstStyle/>
          <a:p>
            <a:pPr algn="ctr"/>
            <a:r>
              <a:rPr lang="it-IT" sz="1600" dirty="0">
                <a:solidFill>
                  <a:schemeClr val="tx1">
                    <a:lumMod val="75000"/>
                    <a:lumOff val="25000"/>
                  </a:schemeClr>
                </a:solidFill>
              </a:rPr>
              <a:t>la</a:t>
            </a:r>
            <a:br>
              <a:rPr lang="it-IT" sz="1600" dirty="0">
                <a:solidFill>
                  <a:schemeClr val="tx1">
                    <a:lumMod val="75000"/>
                    <a:lumOff val="25000"/>
                  </a:schemeClr>
                </a:solidFill>
              </a:rPr>
            </a:br>
            <a:r>
              <a:rPr lang="it-IT" sz="1200" i="1" dirty="0" err="1">
                <a:solidFill>
                  <a:schemeClr val="tx1">
                    <a:lumMod val="75000"/>
                    <a:lumOff val="25000"/>
                  </a:schemeClr>
                </a:solidFill>
              </a:rPr>
              <a:t>the</a:t>
            </a:r>
            <a:r>
              <a:rPr lang="it-IT" sz="1200" i="1" cap="small" dirty="0" err="1">
                <a:solidFill>
                  <a:schemeClr val="tx1">
                    <a:lumMod val="75000"/>
                    <a:lumOff val="25000"/>
                  </a:schemeClr>
                </a:solidFill>
              </a:rPr>
              <a:t>.sg.f</a:t>
            </a:r>
            <a:endParaRPr lang="en-US" sz="1600" i="1" cap="small" dirty="0">
              <a:solidFill>
                <a:schemeClr val="tx1">
                  <a:lumMod val="75000"/>
                  <a:lumOff val="25000"/>
                </a:schemeClr>
              </a:solidFill>
            </a:endParaRPr>
          </a:p>
        </p:txBody>
      </p:sp>
      <p:sp>
        <p:nvSpPr>
          <p:cNvPr id="9" name="CasellaDiTesto 8">
            <a:extLst>
              <a:ext uri="{FF2B5EF4-FFF2-40B4-BE49-F238E27FC236}">
                <a16:creationId xmlns:a16="http://schemas.microsoft.com/office/drawing/2014/main" id="{3D3E052A-B0C7-4D93-B1C8-6DEE66475207}"/>
              </a:ext>
            </a:extLst>
          </p:cNvPr>
          <p:cNvSpPr txBox="1"/>
          <p:nvPr/>
        </p:nvSpPr>
        <p:spPr>
          <a:xfrm>
            <a:off x="7133575" y="1648888"/>
            <a:ext cx="966931" cy="523220"/>
          </a:xfrm>
          <a:prstGeom prst="rect">
            <a:avLst/>
          </a:prstGeom>
          <a:noFill/>
        </p:spPr>
        <p:txBody>
          <a:bodyPr wrap="none" rtlCol="0">
            <a:spAutoFit/>
          </a:bodyPr>
          <a:lstStyle/>
          <a:p>
            <a:pPr algn="ctr"/>
            <a:r>
              <a:rPr lang="it-IT" sz="1600" dirty="0">
                <a:solidFill>
                  <a:schemeClr val="tx1">
                    <a:lumMod val="75000"/>
                    <a:lumOff val="25000"/>
                  </a:schemeClr>
                </a:solidFill>
              </a:rPr>
              <a:t>mela</a:t>
            </a:r>
            <a:br>
              <a:rPr lang="it-IT" sz="1600" dirty="0">
                <a:solidFill>
                  <a:schemeClr val="tx1">
                    <a:lumMod val="75000"/>
                    <a:lumOff val="25000"/>
                  </a:schemeClr>
                </a:solidFill>
              </a:rPr>
            </a:br>
            <a:r>
              <a:rPr lang="it-IT" sz="1200" i="1" dirty="0" err="1">
                <a:solidFill>
                  <a:schemeClr val="tx1">
                    <a:lumMod val="75000"/>
                    <a:lumOff val="25000"/>
                  </a:schemeClr>
                </a:solidFill>
              </a:rPr>
              <a:t>apple</a:t>
            </a:r>
            <a:r>
              <a:rPr lang="it-IT" sz="1200" i="1" cap="small" dirty="0" err="1">
                <a:solidFill>
                  <a:schemeClr val="tx1">
                    <a:lumMod val="75000"/>
                    <a:lumOff val="25000"/>
                  </a:schemeClr>
                </a:solidFill>
              </a:rPr>
              <a:t>.sg.f</a:t>
            </a:r>
            <a:endParaRPr lang="en-US" sz="1600" i="1" cap="small" dirty="0">
              <a:solidFill>
                <a:schemeClr val="tx1">
                  <a:lumMod val="75000"/>
                  <a:lumOff val="25000"/>
                </a:schemeClr>
              </a:solidFill>
            </a:endParaRPr>
          </a:p>
        </p:txBody>
      </p:sp>
      <p:sp>
        <p:nvSpPr>
          <p:cNvPr id="10" name="CasellaDiTesto 9">
            <a:extLst>
              <a:ext uri="{FF2B5EF4-FFF2-40B4-BE49-F238E27FC236}">
                <a16:creationId xmlns:a16="http://schemas.microsoft.com/office/drawing/2014/main" id="{0BF7B9A1-C2E6-CD70-108B-829CE4767497}"/>
              </a:ext>
            </a:extLst>
          </p:cNvPr>
          <p:cNvSpPr txBox="1"/>
          <p:nvPr/>
        </p:nvSpPr>
        <p:spPr>
          <a:xfrm>
            <a:off x="6668383" y="1075102"/>
            <a:ext cx="465192" cy="338554"/>
          </a:xfrm>
          <a:prstGeom prst="rect">
            <a:avLst/>
          </a:prstGeom>
          <a:noFill/>
        </p:spPr>
        <p:txBody>
          <a:bodyPr wrap="none" rtlCol="0">
            <a:spAutoFit/>
          </a:bodyPr>
          <a:lstStyle/>
          <a:p>
            <a:pPr algn="ctr"/>
            <a:r>
              <a:rPr lang="it-IT" sz="1600" i="1" dirty="0">
                <a:solidFill>
                  <a:schemeClr val="tx1">
                    <a:lumMod val="75000"/>
                    <a:lumOff val="25000"/>
                  </a:schemeClr>
                </a:solidFill>
              </a:rPr>
              <a:t>DP</a:t>
            </a:r>
            <a:endParaRPr lang="en-US" sz="1600" i="1" cap="small" dirty="0">
              <a:solidFill>
                <a:schemeClr val="tx1">
                  <a:lumMod val="75000"/>
                  <a:lumOff val="25000"/>
                </a:schemeClr>
              </a:solidFill>
            </a:endParaRPr>
          </a:p>
        </p:txBody>
      </p:sp>
      <p:cxnSp>
        <p:nvCxnSpPr>
          <p:cNvPr id="12" name="Connettore a gomito 11">
            <a:extLst>
              <a:ext uri="{FF2B5EF4-FFF2-40B4-BE49-F238E27FC236}">
                <a16:creationId xmlns:a16="http://schemas.microsoft.com/office/drawing/2014/main" id="{4172CECE-2719-771B-B9CA-1CAE0ACF3E9E}"/>
              </a:ext>
            </a:extLst>
          </p:cNvPr>
          <p:cNvCxnSpPr>
            <a:stCxn id="7" idx="0"/>
            <a:endCxn id="10" idx="2"/>
          </p:cNvCxnSpPr>
          <p:nvPr/>
        </p:nvCxnSpPr>
        <p:spPr>
          <a:xfrm flipV="1">
            <a:off x="6207886" y="1413656"/>
            <a:ext cx="693093" cy="235231"/>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a gomito 11">
            <a:extLst>
              <a:ext uri="{FF2B5EF4-FFF2-40B4-BE49-F238E27FC236}">
                <a16:creationId xmlns:a16="http://schemas.microsoft.com/office/drawing/2014/main" id="{F2B6D91B-A43A-82BA-CD2A-B0607EF3C562}"/>
              </a:ext>
            </a:extLst>
          </p:cNvPr>
          <p:cNvCxnSpPr>
            <a:cxnSpLocks/>
            <a:stCxn id="10" idx="2"/>
            <a:endCxn id="9" idx="0"/>
          </p:cNvCxnSpPr>
          <p:nvPr/>
        </p:nvCxnSpPr>
        <p:spPr>
          <a:xfrm>
            <a:off x="6900979" y="1413656"/>
            <a:ext cx="716062" cy="235232"/>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CE49F30C-EBB4-2DA3-6D44-73E2F24FB461}"/>
              </a:ext>
            </a:extLst>
          </p:cNvPr>
          <p:cNvSpPr txBox="1"/>
          <p:nvPr/>
        </p:nvSpPr>
        <p:spPr>
          <a:xfrm>
            <a:off x="5609621" y="4784641"/>
            <a:ext cx="885179" cy="523220"/>
          </a:xfrm>
          <a:prstGeom prst="rect">
            <a:avLst/>
          </a:prstGeom>
          <a:noFill/>
        </p:spPr>
        <p:txBody>
          <a:bodyPr wrap="none" rtlCol="0">
            <a:spAutoFit/>
          </a:bodyPr>
          <a:lstStyle/>
          <a:p>
            <a:pPr algn="ctr"/>
            <a:r>
              <a:rPr lang="it-IT" sz="1600" dirty="0" err="1">
                <a:solidFill>
                  <a:schemeClr val="tx1">
                    <a:lumMod val="75000"/>
                    <a:lumOff val="25000"/>
                  </a:schemeClr>
                </a:solidFill>
              </a:rPr>
              <a:t>Gianni</a:t>
            </a:r>
            <a:r>
              <a:rPr lang="it-IT" sz="1600" i="1" baseline="-25000" dirty="0" err="1">
                <a:solidFill>
                  <a:schemeClr val="tx1">
                    <a:lumMod val="75000"/>
                    <a:lumOff val="25000"/>
                  </a:schemeClr>
                </a:solidFill>
              </a:rPr>
              <a:t>j</a:t>
            </a:r>
            <a:br>
              <a:rPr lang="it-IT" sz="1600" dirty="0">
                <a:solidFill>
                  <a:schemeClr val="tx1">
                    <a:lumMod val="75000"/>
                    <a:lumOff val="25000"/>
                  </a:schemeClr>
                </a:solidFill>
              </a:rPr>
            </a:br>
            <a:r>
              <a:rPr lang="it-IT" sz="1200" i="1" dirty="0">
                <a:solidFill>
                  <a:schemeClr val="tx1">
                    <a:lumMod val="75000"/>
                    <a:lumOff val="25000"/>
                  </a:schemeClr>
                </a:solidFill>
              </a:rPr>
              <a:t>John</a:t>
            </a:r>
            <a:r>
              <a:rPr lang="it-IT" sz="1200" i="1" cap="small" dirty="0">
                <a:solidFill>
                  <a:schemeClr val="tx1">
                    <a:lumMod val="75000"/>
                    <a:lumOff val="25000"/>
                  </a:schemeClr>
                </a:solidFill>
              </a:rPr>
              <a:t>.sg</a:t>
            </a:r>
            <a:endParaRPr lang="en-US" sz="1600" i="1" cap="small" dirty="0">
              <a:solidFill>
                <a:schemeClr val="tx1">
                  <a:lumMod val="75000"/>
                  <a:lumOff val="25000"/>
                </a:schemeClr>
              </a:solidFill>
            </a:endParaRPr>
          </a:p>
        </p:txBody>
      </p:sp>
      <p:sp>
        <p:nvSpPr>
          <p:cNvPr id="20" name="CasellaDiTesto 19">
            <a:extLst>
              <a:ext uri="{FF2B5EF4-FFF2-40B4-BE49-F238E27FC236}">
                <a16:creationId xmlns:a16="http://schemas.microsoft.com/office/drawing/2014/main" id="{AECE8FA5-CCBB-2AD1-21DD-158A04DFC230}"/>
              </a:ext>
            </a:extLst>
          </p:cNvPr>
          <p:cNvSpPr txBox="1"/>
          <p:nvPr/>
        </p:nvSpPr>
        <p:spPr>
          <a:xfrm>
            <a:off x="7222382" y="2926080"/>
            <a:ext cx="394659" cy="338554"/>
          </a:xfrm>
          <a:prstGeom prst="rect">
            <a:avLst/>
          </a:prstGeom>
          <a:noFill/>
        </p:spPr>
        <p:txBody>
          <a:bodyPr wrap="none" rtlCol="0">
            <a:spAutoFit/>
          </a:bodyPr>
          <a:lstStyle/>
          <a:p>
            <a:pPr algn="ctr"/>
            <a:r>
              <a:rPr lang="it-IT" sz="1600" i="1" dirty="0">
                <a:solidFill>
                  <a:schemeClr val="tx1">
                    <a:lumMod val="75000"/>
                    <a:lumOff val="25000"/>
                  </a:schemeClr>
                </a:solidFill>
              </a:rPr>
              <a:t>IP</a:t>
            </a:r>
            <a:endParaRPr lang="en-US" sz="1600" i="1" cap="small" dirty="0">
              <a:solidFill>
                <a:schemeClr val="tx1">
                  <a:lumMod val="75000"/>
                  <a:lumOff val="25000"/>
                </a:schemeClr>
              </a:solidFill>
            </a:endParaRPr>
          </a:p>
        </p:txBody>
      </p:sp>
      <p:cxnSp>
        <p:nvCxnSpPr>
          <p:cNvPr id="21" name="Connettore a gomito 11">
            <a:extLst>
              <a:ext uri="{FF2B5EF4-FFF2-40B4-BE49-F238E27FC236}">
                <a16:creationId xmlns:a16="http://schemas.microsoft.com/office/drawing/2014/main" id="{CAC30494-46F6-2EE0-2E4A-FB12398CD34B}"/>
              </a:ext>
            </a:extLst>
          </p:cNvPr>
          <p:cNvCxnSpPr>
            <a:stCxn id="18" idx="0"/>
            <a:endCxn id="20" idx="2"/>
          </p:cNvCxnSpPr>
          <p:nvPr/>
        </p:nvCxnSpPr>
        <p:spPr>
          <a:xfrm flipV="1">
            <a:off x="6052211" y="3264634"/>
            <a:ext cx="1367501" cy="1520007"/>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a gomito 11">
            <a:extLst>
              <a:ext uri="{FF2B5EF4-FFF2-40B4-BE49-F238E27FC236}">
                <a16:creationId xmlns:a16="http://schemas.microsoft.com/office/drawing/2014/main" id="{2A469FB3-C73C-C336-42FB-4ABDA1EAC47B}"/>
              </a:ext>
            </a:extLst>
          </p:cNvPr>
          <p:cNvCxnSpPr>
            <a:cxnSpLocks/>
            <a:stCxn id="20" idx="2"/>
            <a:endCxn id="34" idx="0"/>
          </p:cNvCxnSpPr>
          <p:nvPr/>
        </p:nvCxnSpPr>
        <p:spPr>
          <a:xfrm>
            <a:off x="7419712" y="3264634"/>
            <a:ext cx="736551" cy="156475"/>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CFB6E515-BA4A-3C00-040F-AED60404F09D}"/>
              </a:ext>
            </a:extLst>
          </p:cNvPr>
          <p:cNvSpPr txBox="1"/>
          <p:nvPr/>
        </p:nvSpPr>
        <p:spPr>
          <a:xfrm>
            <a:off x="9089608" y="4371846"/>
            <a:ext cx="324127" cy="338554"/>
          </a:xfrm>
          <a:prstGeom prst="rect">
            <a:avLst/>
          </a:prstGeom>
          <a:noFill/>
        </p:spPr>
        <p:txBody>
          <a:bodyPr wrap="none" rtlCol="0">
            <a:spAutoFit/>
          </a:bodyPr>
          <a:lstStyle/>
          <a:p>
            <a:pPr algn="ctr"/>
            <a:r>
              <a:rPr lang="it-IT" sz="1600" i="1" dirty="0">
                <a:solidFill>
                  <a:schemeClr val="tx1">
                    <a:lumMod val="75000"/>
                    <a:lumOff val="25000"/>
                  </a:schemeClr>
                </a:solidFill>
              </a:rPr>
              <a:t>V</a:t>
            </a:r>
            <a:endParaRPr lang="en-US" sz="1600" i="1" cap="small" dirty="0">
              <a:solidFill>
                <a:schemeClr val="tx1">
                  <a:lumMod val="75000"/>
                  <a:lumOff val="25000"/>
                </a:schemeClr>
              </a:solidFill>
            </a:endParaRPr>
          </a:p>
        </p:txBody>
      </p:sp>
      <p:sp>
        <p:nvSpPr>
          <p:cNvPr id="30" name="CasellaDiTesto 29">
            <a:extLst>
              <a:ext uri="{FF2B5EF4-FFF2-40B4-BE49-F238E27FC236}">
                <a16:creationId xmlns:a16="http://schemas.microsoft.com/office/drawing/2014/main" id="{3377A251-75D7-2D7E-5D8A-F83FB9BD2316}"/>
              </a:ext>
            </a:extLst>
          </p:cNvPr>
          <p:cNvSpPr txBox="1"/>
          <p:nvPr/>
        </p:nvSpPr>
        <p:spPr>
          <a:xfrm>
            <a:off x="6565017" y="4777350"/>
            <a:ext cx="1250663" cy="523220"/>
          </a:xfrm>
          <a:prstGeom prst="rect">
            <a:avLst/>
          </a:prstGeom>
          <a:noFill/>
        </p:spPr>
        <p:txBody>
          <a:bodyPr wrap="none" rtlCol="0">
            <a:spAutoFit/>
          </a:bodyPr>
          <a:lstStyle/>
          <a:p>
            <a:pPr algn="ctr"/>
            <a:r>
              <a:rPr lang="it-IT" sz="1600" dirty="0">
                <a:solidFill>
                  <a:schemeClr val="tx1">
                    <a:lumMod val="75000"/>
                    <a:lumOff val="25000"/>
                  </a:schemeClr>
                </a:solidFill>
              </a:rPr>
              <a:t>parl</a:t>
            </a:r>
            <a:r>
              <a:rPr lang="it-IT" sz="1600" i="1" baseline="-25000" dirty="0">
                <a:solidFill>
                  <a:schemeClr val="tx1">
                    <a:lumMod val="75000"/>
                    <a:lumOff val="25000"/>
                  </a:schemeClr>
                </a:solidFill>
              </a:rPr>
              <a:t>i</a:t>
            </a:r>
            <a:r>
              <a:rPr lang="it-IT" sz="1600" dirty="0">
                <a:solidFill>
                  <a:schemeClr val="tx1">
                    <a:lumMod val="75000"/>
                    <a:lumOff val="25000"/>
                  </a:schemeClr>
                </a:solidFill>
              </a:rPr>
              <a:t>-a</a:t>
            </a:r>
            <a:br>
              <a:rPr lang="it-IT" sz="1600" dirty="0">
                <a:solidFill>
                  <a:schemeClr val="tx1">
                    <a:lumMod val="75000"/>
                    <a:lumOff val="25000"/>
                  </a:schemeClr>
                </a:solidFill>
              </a:rPr>
            </a:br>
            <a:r>
              <a:rPr lang="it-IT" sz="1200" i="1" dirty="0">
                <a:solidFill>
                  <a:schemeClr val="tx1">
                    <a:lumMod val="75000"/>
                    <a:lumOff val="25000"/>
                  </a:schemeClr>
                </a:solidFill>
              </a:rPr>
              <a:t>speak-s</a:t>
            </a:r>
            <a:r>
              <a:rPr lang="it-IT" sz="1200" i="1" cap="small" dirty="0">
                <a:solidFill>
                  <a:schemeClr val="tx1">
                    <a:lumMod val="75000"/>
                    <a:lumOff val="25000"/>
                  </a:schemeClr>
                </a:solidFill>
              </a:rPr>
              <a:t>.3p.sg</a:t>
            </a:r>
            <a:endParaRPr lang="en-US" sz="1600" i="1" cap="small" dirty="0">
              <a:solidFill>
                <a:schemeClr val="tx1">
                  <a:lumMod val="75000"/>
                  <a:lumOff val="25000"/>
                </a:schemeClr>
              </a:solidFill>
            </a:endParaRPr>
          </a:p>
        </p:txBody>
      </p:sp>
      <p:sp>
        <p:nvSpPr>
          <p:cNvPr id="34" name="CasellaDiTesto 33">
            <a:extLst>
              <a:ext uri="{FF2B5EF4-FFF2-40B4-BE49-F238E27FC236}">
                <a16:creationId xmlns:a16="http://schemas.microsoft.com/office/drawing/2014/main" id="{C57C7D2F-7F74-7CC8-22C8-0064FB4355E0}"/>
              </a:ext>
            </a:extLst>
          </p:cNvPr>
          <p:cNvSpPr txBox="1"/>
          <p:nvPr/>
        </p:nvSpPr>
        <p:spPr>
          <a:xfrm>
            <a:off x="8020649" y="3421109"/>
            <a:ext cx="271228" cy="338554"/>
          </a:xfrm>
          <a:prstGeom prst="rect">
            <a:avLst/>
          </a:prstGeom>
          <a:noFill/>
        </p:spPr>
        <p:txBody>
          <a:bodyPr wrap="none" rtlCol="0">
            <a:spAutoFit/>
          </a:bodyPr>
          <a:lstStyle/>
          <a:p>
            <a:pPr algn="ctr"/>
            <a:r>
              <a:rPr lang="it-IT" sz="1600" i="1" dirty="0">
                <a:solidFill>
                  <a:schemeClr val="tx1">
                    <a:lumMod val="75000"/>
                    <a:lumOff val="25000"/>
                  </a:schemeClr>
                </a:solidFill>
              </a:rPr>
              <a:t>I</a:t>
            </a:r>
            <a:endParaRPr lang="en-US" sz="1600" i="1" cap="small" dirty="0">
              <a:solidFill>
                <a:schemeClr val="tx1">
                  <a:lumMod val="75000"/>
                  <a:lumOff val="25000"/>
                </a:schemeClr>
              </a:solidFill>
            </a:endParaRPr>
          </a:p>
        </p:txBody>
      </p:sp>
      <p:sp>
        <p:nvSpPr>
          <p:cNvPr id="39" name="CasellaDiTesto 38">
            <a:extLst>
              <a:ext uri="{FF2B5EF4-FFF2-40B4-BE49-F238E27FC236}">
                <a16:creationId xmlns:a16="http://schemas.microsoft.com/office/drawing/2014/main" id="{E3EED82F-23A0-4ED8-EE14-9B7016084286}"/>
              </a:ext>
            </a:extLst>
          </p:cNvPr>
          <p:cNvSpPr txBox="1"/>
          <p:nvPr/>
        </p:nvSpPr>
        <p:spPr>
          <a:xfrm>
            <a:off x="8544453" y="3911524"/>
            <a:ext cx="447558" cy="338554"/>
          </a:xfrm>
          <a:prstGeom prst="rect">
            <a:avLst/>
          </a:prstGeom>
          <a:noFill/>
        </p:spPr>
        <p:txBody>
          <a:bodyPr wrap="square" rtlCol="0">
            <a:spAutoFit/>
          </a:bodyPr>
          <a:lstStyle/>
          <a:p>
            <a:pPr algn="ctr"/>
            <a:r>
              <a:rPr lang="it-IT" sz="1600" i="1" dirty="0">
                <a:solidFill>
                  <a:schemeClr val="tx1">
                    <a:lumMod val="75000"/>
                    <a:lumOff val="25000"/>
                  </a:schemeClr>
                </a:solidFill>
              </a:rPr>
              <a:t>VP</a:t>
            </a:r>
            <a:endParaRPr lang="en-US" sz="1600" i="1" cap="small" dirty="0">
              <a:solidFill>
                <a:schemeClr val="tx1">
                  <a:lumMod val="75000"/>
                  <a:lumOff val="25000"/>
                </a:schemeClr>
              </a:solidFill>
            </a:endParaRPr>
          </a:p>
        </p:txBody>
      </p:sp>
      <p:cxnSp>
        <p:nvCxnSpPr>
          <p:cNvPr id="40" name="Connettore a gomito 11">
            <a:extLst>
              <a:ext uri="{FF2B5EF4-FFF2-40B4-BE49-F238E27FC236}">
                <a16:creationId xmlns:a16="http://schemas.microsoft.com/office/drawing/2014/main" id="{00A3A4D2-C89F-55C9-67E5-C58496A601C9}"/>
              </a:ext>
            </a:extLst>
          </p:cNvPr>
          <p:cNvCxnSpPr>
            <a:cxnSpLocks/>
            <a:stCxn id="34" idx="2"/>
            <a:endCxn id="30" idx="0"/>
          </p:cNvCxnSpPr>
          <p:nvPr/>
        </p:nvCxnSpPr>
        <p:spPr>
          <a:xfrm flipH="1">
            <a:off x="7190349" y="3759663"/>
            <a:ext cx="965914" cy="1017687"/>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a gomito 11">
            <a:extLst>
              <a:ext uri="{FF2B5EF4-FFF2-40B4-BE49-F238E27FC236}">
                <a16:creationId xmlns:a16="http://schemas.microsoft.com/office/drawing/2014/main" id="{B91A3C6D-94CF-9BF5-90FF-1E8C1AB3D90A}"/>
              </a:ext>
            </a:extLst>
          </p:cNvPr>
          <p:cNvCxnSpPr>
            <a:cxnSpLocks/>
            <a:stCxn id="39" idx="0"/>
            <a:endCxn id="34" idx="2"/>
          </p:cNvCxnSpPr>
          <p:nvPr/>
        </p:nvCxnSpPr>
        <p:spPr>
          <a:xfrm flipH="1" flipV="1">
            <a:off x="8156263" y="3759663"/>
            <a:ext cx="611969" cy="151861"/>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a gomito 11">
            <a:extLst>
              <a:ext uri="{FF2B5EF4-FFF2-40B4-BE49-F238E27FC236}">
                <a16:creationId xmlns:a16="http://schemas.microsoft.com/office/drawing/2014/main" id="{49D60AB0-B8EF-3776-4C8C-6E257C46BF19}"/>
              </a:ext>
            </a:extLst>
          </p:cNvPr>
          <p:cNvCxnSpPr>
            <a:cxnSpLocks/>
            <a:stCxn id="27" idx="0"/>
            <a:endCxn id="39" idx="2"/>
          </p:cNvCxnSpPr>
          <p:nvPr/>
        </p:nvCxnSpPr>
        <p:spPr>
          <a:xfrm flipH="1" flipV="1">
            <a:off x="8768232" y="4250078"/>
            <a:ext cx="483440" cy="121768"/>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a gomito 11">
            <a:extLst>
              <a:ext uri="{FF2B5EF4-FFF2-40B4-BE49-F238E27FC236}">
                <a16:creationId xmlns:a16="http://schemas.microsoft.com/office/drawing/2014/main" id="{6B04D14B-2286-DA9C-6FDC-DCA0F542E5DD}"/>
              </a:ext>
            </a:extLst>
          </p:cNvPr>
          <p:cNvCxnSpPr>
            <a:cxnSpLocks/>
            <a:stCxn id="55" idx="0"/>
            <a:endCxn id="39" idx="2"/>
          </p:cNvCxnSpPr>
          <p:nvPr/>
        </p:nvCxnSpPr>
        <p:spPr>
          <a:xfrm flipV="1">
            <a:off x="8225273" y="4250078"/>
            <a:ext cx="542959" cy="527272"/>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5" name="CasellaDiTesto 54">
            <a:extLst>
              <a:ext uri="{FF2B5EF4-FFF2-40B4-BE49-F238E27FC236}">
                <a16:creationId xmlns:a16="http://schemas.microsoft.com/office/drawing/2014/main" id="{C2448760-AB09-97A1-590E-AA882540A92A}"/>
              </a:ext>
            </a:extLst>
          </p:cNvPr>
          <p:cNvSpPr txBox="1"/>
          <p:nvPr/>
        </p:nvSpPr>
        <p:spPr>
          <a:xfrm>
            <a:off x="8069621" y="4777350"/>
            <a:ext cx="311304" cy="338554"/>
          </a:xfrm>
          <a:prstGeom prst="rect">
            <a:avLst/>
          </a:prstGeom>
          <a:noFill/>
        </p:spPr>
        <p:txBody>
          <a:bodyPr wrap="none" rtlCol="0">
            <a:spAutoFit/>
          </a:bodyPr>
          <a:lstStyle/>
          <a:p>
            <a:pPr algn="ctr"/>
            <a:r>
              <a:rPr lang="it-IT" sz="1600" i="1" dirty="0" err="1">
                <a:solidFill>
                  <a:schemeClr val="tx1">
                    <a:lumMod val="75000"/>
                    <a:lumOff val="25000"/>
                  </a:schemeClr>
                </a:solidFill>
              </a:rPr>
              <a:t>t</a:t>
            </a:r>
            <a:r>
              <a:rPr lang="it-IT" sz="1600" i="1" baseline="-25000" dirty="0" err="1">
                <a:solidFill>
                  <a:schemeClr val="tx1">
                    <a:lumMod val="75000"/>
                    <a:lumOff val="25000"/>
                  </a:schemeClr>
                </a:solidFill>
              </a:rPr>
              <a:t>j</a:t>
            </a:r>
            <a:endParaRPr lang="en-US" sz="1600" i="1" cap="small" dirty="0">
              <a:solidFill>
                <a:schemeClr val="tx1">
                  <a:lumMod val="75000"/>
                  <a:lumOff val="25000"/>
                </a:schemeClr>
              </a:solidFill>
            </a:endParaRPr>
          </a:p>
        </p:txBody>
      </p:sp>
      <p:sp>
        <p:nvSpPr>
          <p:cNvPr id="56" name="CasellaDiTesto 55">
            <a:extLst>
              <a:ext uri="{FF2B5EF4-FFF2-40B4-BE49-F238E27FC236}">
                <a16:creationId xmlns:a16="http://schemas.microsoft.com/office/drawing/2014/main" id="{A0ECDFBA-DECB-7A79-B304-0238F76DF6AD}"/>
              </a:ext>
            </a:extLst>
          </p:cNvPr>
          <p:cNvSpPr txBox="1"/>
          <p:nvPr/>
        </p:nvSpPr>
        <p:spPr>
          <a:xfrm>
            <a:off x="9100830" y="4777237"/>
            <a:ext cx="301685" cy="338554"/>
          </a:xfrm>
          <a:prstGeom prst="rect">
            <a:avLst/>
          </a:prstGeom>
          <a:noFill/>
        </p:spPr>
        <p:txBody>
          <a:bodyPr wrap="none" rtlCol="0">
            <a:spAutoFit/>
          </a:bodyPr>
          <a:lstStyle/>
          <a:p>
            <a:pPr algn="ctr"/>
            <a:r>
              <a:rPr lang="it-IT" sz="1600" i="1" dirty="0">
                <a:solidFill>
                  <a:schemeClr val="tx1">
                    <a:lumMod val="75000"/>
                    <a:lumOff val="25000"/>
                  </a:schemeClr>
                </a:solidFill>
              </a:rPr>
              <a:t>t</a:t>
            </a:r>
            <a:r>
              <a:rPr lang="it-IT" sz="1600" i="1" baseline="-25000" dirty="0">
                <a:solidFill>
                  <a:schemeClr val="tx1">
                    <a:lumMod val="75000"/>
                    <a:lumOff val="25000"/>
                  </a:schemeClr>
                </a:solidFill>
              </a:rPr>
              <a:t>i</a:t>
            </a:r>
            <a:endParaRPr lang="en-US" sz="1600" i="1" cap="small" dirty="0">
              <a:solidFill>
                <a:schemeClr val="tx1">
                  <a:lumMod val="75000"/>
                  <a:lumOff val="25000"/>
                </a:schemeClr>
              </a:solidFill>
            </a:endParaRPr>
          </a:p>
        </p:txBody>
      </p:sp>
      <p:cxnSp>
        <p:nvCxnSpPr>
          <p:cNvPr id="57" name="Connettore a gomito 11">
            <a:extLst>
              <a:ext uri="{FF2B5EF4-FFF2-40B4-BE49-F238E27FC236}">
                <a16:creationId xmlns:a16="http://schemas.microsoft.com/office/drawing/2014/main" id="{F5F4751F-BCCB-96BE-4E1B-DCC8085DAC3D}"/>
              </a:ext>
            </a:extLst>
          </p:cNvPr>
          <p:cNvCxnSpPr>
            <a:cxnSpLocks/>
            <a:stCxn id="56" idx="0"/>
            <a:endCxn id="27" idx="2"/>
          </p:cNvCxnSpPr>
          <p:nvPr/>
        </p:nvCxnSpPr>
        <p:spPr>
          <a:xfrm flipH="1" flipV="1">
            <a:off x="9251672" y="4710400"/>
            <a:ext cx="1" cy="66837"/>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Connettore curvo 62">
            <a:extLst>
              <a:ext uri="{FF2B5EF4-FFF2-40B4-BE49-F238E27FC236}">
                <a16:creationId xmlns:a16="http://schemas.microsoft.com/office/drawing/2014/main" id="{4F98EEEB-CE7A-F265-80E1-079669748422}"/>
              </a:ext>
            </a:extLst>
          </p:cNvPr>
          <p:cNvCxnSpPr>
            <a:stCxn id="56" idx="2"/>
            <a:endCxn id="30" idx="2"/>
          </p:cNvCxnSpPr>
          <p:nvPr/>
        </p:nvCxnSpPr>
        <p:spPr>
          <a:xfrm rot="5400000">
            <a:off x="8128622" y="4177518"/>
            <a:ext cx="184779" cy="2061324"/>
          </a:xfrm>
          <a:prstGeom prst="curvedConnector3">
            <a:avLst>
              <a:gd name="adj1" fmla="val 2237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ttore curvo 63">
            <a:extLst>
              <a:ext uri="{FF2B5EF4-FFF2-40B4-BE49-F238E27FC236}">
                <a16:creationId xmlns:a16="http://schemas.microsoft.com/office/drawing/2014/main" id="{09D1B575-4449-D33C-30B5-EA1901AAFC46}"/>
              </a:ext>
            </a:extLst>
          </p:cNvPr>
          <p:cNvCxnSpPr>
            <a:cxnSpLocks/>
            <a:stCxn id="55" idx="2"/>
            <a:endCxn id="18" idx="2"/>
          </p:cNvCxnSpPr>
          <p:nvPr/>
        </p:nvCxnSpPr>
        <p:spPr>
          <a:xfrm rot="5400000">
            <a:off x="7042764" y="4125351"/>
            <a:ext cx="191957" cy="2173062"/>
          </a:xfrm>
          <a:prstGeom prst="curvedConnector3">
            <a:avLst>
              <a:gd name="adj1" fmla="val 219089"/>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10449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par>
                                <p:cTn id="69" presetID="10" presetClass="entr" presetSubtype="0" fill="hold"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10" presetClass="entr" presetSubtype="0"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fade">
                                      <p:cBhvr>
                                        <p:cTn id="9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7" grpId="0"/>
      <p:bldP spid="9" grpId="0"/>
      <p:bldP spid="10" grpId="0"/>
      <p:bldP spid="18" grpId="0"/>
      <p:bldP spid="20" grpId="0"/>
      <p:bldP spid="27" grpId="0"/>
      <p:bldP spid="30" grpId="0"/>
      <p:bldP spid="34" grpId="0"/>
      <p:bldP spid="39" grpId="0"/>
      <p:bldP spid="55" grpId="0"/>
      <p:bldP spid="5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15.7|26.1|17.6"/>
</p:tagLst>
</file>

<file path=ppt/tags/tag10.xml><?xml version="1.0" encoding="utf-8"?>
<p:tagLst xmlns:a="http://schemas.openxmlformats.org/drawingml/2006/main" xmlns:r="http://schemas.openxmlformats.org/officeDocument/2006/relationships" xmlns:p="http://schemas.openxmlformats.org/presentationml/2006/main">
  <p:tag name="TIMING" val="|2|15.3|20.4|5.1|18.8|13.1"/>
</p:tagLst>
</file>

<file path=ppt/tags/tag11.xml><?xml version="1.0" encoding="utf-8"?>
<p:tagLst xmlns:a="http://schemas.openxmlformats.org/drawingml/2006/main" xmlns:r="http://schemas.openxmlformats.org/officeDocument/2006/relationships" xmlns:p="http://schemas.openxmlformats.org/presentationml/2006/main">
  <p:tag name="TIMING" val="|0.9|59.9"/>
</p:tagLst>
</file>

<file path=ppt/tags/tag12.xml><?xml version="1.0" encoding="utf-8"?>
<p:tagLst xmlns:a="http://schemas.openxmlformats.org/drawingml/2006/main" xmlns:r="http://schemas.openxmlformats.org/officeDocument/2006/relationships" xmlns:p="http://schemas.openxmlformats.org/presentationml/2006/main">
  <p:tag name="TIMING" val="|0.9|59.9"/>
</p:tagLst>
</file>

<file path=ppt/tags/tag13.xml><?xml version="1.0" encoding="utf-8"?>
<p:tagLst xmlns:a="http://schemas.openxmlformats.org/drawingml/2006/main" xmlns:r="http://schemas.openxmlformats.org/officeDocument/2006/relationships" xmlns:p="http://schemas.openxmlformats.org/presentationml/2006/main">
  <p:tag name="TIMING" val="|0.9|59.9"/>
</p:tagLst>
</file>

<file path=ppt/tags/tag14.xml><?xml version="1.0" encoding="utf-8"?>
<p:tagLst xmlns:a="http://schemas.openxmlformats.org/drawingml/2006/main" xmlns:r="http://schemas.openxmlformats.org/officeDocument/2006/relationships" xmlns:p="http://schemas.openxmlformats.org/presentationml/2006/main">
  <p:tag name="TIMING" val="|0.9|59.9"/>
</p:tagLst>
</file>

<file path=ppt/tags/tag15.xml><?xml version="1.0" encoding="utf-8"?>
<p:tagLst xmlns:a="http://schemas.openxmlformats.org/drawingml/2006/main" xmlns:r="http://schemas.openxmlformats.org/officeDocument/2006/relationships" xmlns:p="http://schemas.openxmlformats.org/presentationml/2006/main">
  <p:tag name="TIMING" val="|0.9|59.9"/>
</p:tagLst>
</file>

<file path=ppt/tags/tag16.xml><?xml version="1.0" encoding="utf-8"?>
<p:tagLst xmlns:a="http://schemas.openxmlformats.org/drawingml/2006/main" xmlns:r="http://schemas.openxmlformats.org/officeDocument/2006/relationships" xmlns:p="http://schemas.openxmlformats.org/presentationml/2006/main">
  <p:tag name="TIMING" val="|0.9|59.9"/>
</p:tagLst>
</file>

<file path=ppt/tags/tag17.xml><?xml version="1.0" encoding="utf-8"?>
<p:tagLst xmlns:a="http://schemas.openxmlformats.org/drawingml/2006/main" xmlns:r="http://schemas.openxmlformats.org/officeDocument/2006/relationships" xmlns:p="http://schemas.openxmlformats.org/presentationml/2006/main">
  <p:tag name="TIMING" val="|4.1"/>
</p:tagLst>
</file>

<file path=ppt/tags/tag18.xml><?xml version="1.0" encoding="utf-8"?>
<p:tagLst xmlns:a="http://schemas.openxmlformats.org/drawingml/2006/main" xmlns:r="http://schemas.openxmlformats.org/officeDocument/2006/relationships" xmlns:p="http://schemas.openxmlformats.org/presentationml/2006/main">
  <p:tag name="TIMING" val="|1.4|9.1|1.4"/>
</p:tagLst>
</file>

<file path=ppt/tags/tag19.xml><?xml version="1.0" encoding="utf-8"?>
<p:tagLst xmlns:a="http://schemas.openxmlformats.org/drawingml/2006/main" xmlns:r="http://schemas.openxmlformats.org/officeDocument/2006/relationships" xmlns:p="http://schemas.openxmlformats.org/presentationml/2006/main">
  <p:tag name="TIMING" val="|1.4|9.1|1.4"/>
</p:tagLst>
</file>

<file path=ppt/tags/tag2.xml><?xml version="1.0" encoding="utf-8"?>
<p:tagLst xmlns:a="http://schemas.openxmlformats.org/drawingml/2006/main" xmlns:r="http://schemas.openxmlformats.org/officeDocument/2006/relationships" xmlns:p="http://schemas.openxmlformats.org/presentationml/2006/main">
  <p:tag name="TIMING" val="|0.8|18.9|9.6|17.4"/>
</p:tagLst>
</file>

<file path=ppt/tags/tag20.xml><?xml version="1.0" encoding="utf-8"?>
<p:tagLst xmlns:a="http://schemas.openxmlformats.org/drawingml/2006/main" xmlns:r="http://schemas.openxmlformats.org/officeDocument/2006/relationships" xmlns:p="http://schemas.openxmlformats.org/presentationml/2006/main">
  <p:tag name="TIMING" val="|0.5"/>
</p:tagLst>
</file>

<file path=ppt/tags/tag21.xml><?xml version="1.0" encoding="utf-8"?>
<p:tagLst xmlns:a="http://schemas.openxmlformats.org/drawingml/2006/main" xmlns:r="http://schemas.openxmlformats.org/officeDocument/2006/relationships" xmlns:p="http://schemas.openxmlformats.org/presentationml/2006/main">
  <p:tag name="TIMING" val="|0.8|1.4|6.7|4.7"/>
</p:tagLst>
</file>

<file path=ppt/tags/tag22.xml><?xml version="1.0" encoding="utf-8"?>
<p:tagLst xmlns:a="http://schemas.openxmlformats.org/drawingml/2006/main" xmlns:r="http://schemas.openxmlformats.org/officeDocument/2006/relationships" xmlns:p="http://schemas.openxmlformats.org/presentationml/2006/main">
  <p:tag name="TIMING" val="|0.8|1.4|6.7|4.7"/>
</p:tagLst>
</file>

<file path=ppt/tags/tag23.xml><?xml version="1.0" encoding="utf-8"?>
<p:tagLst xmlns:a="http://schemas.openxmlformats.org/drawingml/2006/main" xmlns:r="http://schemas.openxmlformats.org/officeDocument/2006/relationships" xmlns:p="http://schemas.openxmlformats.org/presentationml/2006/main">
  <p:tag name="TIMING" val="|0.5|1.7|11.1"/>
</p:tagLst>
</file>

<file path=ppt/tags/tag24.xml><?xml version="1.0" encoding="utf-8"?>
<p:tagLst xmlns:a="http://schemas.openxmlformats.org/drawingml/2006/main" xmlns:r="http://schemas.openxmlformats.org/officeDocument/2006/relationships" xmlns:p="http://schemas.openxmlformats.org/presentationml/2006/main">
  <p:tag name="TIMING" val="|0.6|3.8"/>
</p:tagLst>
</file>

<file path=ppt/tags/tag25.xml><?xml version="1.0" encoding="utf-8"?>
<p:tagLst xmlns:a="http://schemas.openxmlformats.org/drawingml/2006/main" xmlns:r="http://schemas.openxmlformats.org/officeDocument/2006/relationships" xmlns:p="http://schemas.openxmlformats.org/presentationml/2006/main">
  <p:tag name="TIMING" val="|0.6|3.8"/>
</p:tagLst>
</file>

<file path=ppt/tags/tag26.xml><?xml version="1.0" encoding="utf-8"?>
<p:tagLst xmlns:a="http://schemas.openxmlformats.org/drawingml/2006/main" xmlns:r="http://schemas.openxmlformats.org/officeDocument/2006/relationships" xmlns:p="http://schemas.openxmlformats.org/presentationml/2006/main">
  <p:tag name="TIMING" val="|0.6|1.6"/>
</p:tagLst>
</file>

<file path=ppt/tags/tag27.xml><?xml version="1.0" encoding="utf-8"?>
<p:tagLst xmlns:a="http://schemas.openxmlformats.org/drawingml/2006/main" xmlns:r="http://schemas.openxmlformats.org/officeDocument/2006/relationships" xmlns:p="http://schemas.openxmlformats.org/presentationml/2006/main">
  <p:tag name="TIMING" val="|1.3|1.5"/>
</p:tagLst>
</file>

<file path=ppt/tags/tag28.xml><?xml version="1.0" encoding="utf-8"?>
<p:tagLst xmlns:a="http://schemas.openxmlformats.org/drawingml/2006/main" xmlns:r="http://schemas.openxmlformats.org/officeDocument/2006/relationships" xmlns:p="http://schemas.openxmlformats.org/presentationml/2006/main">
  <p:tag name="TIMING" val="|0.5|11.1|14.1|4.1|5.2|8.9"/>
</p:tagLst>
</file>

<file path=ppt/tags/tag29.xml><?xml version="1.0" encoding="utf-8"?>
<p:tagLst xmlns:a="http://schemas.openxmlformats.org/drawingml/2006/main" xmlns:r="http://schemas.openxmlformats.org/officeDocument/2006/relationships" xmlns:p="http://schemas.openxmlformats.org/presentationml/2006/main">
  <p:tag name="TIMING" val="|0.8|10.2"/>
</p:tagLst>
</file>

<file path=ppt/tags/tag3.xml><?xml version="1.0" encoding="utf-8"?>
<p:tagLst xmlns:a="http://schemas.openxmlformats.org/drawingml/2006/main" xmlns:r="http://schemas.openxmlformats.org/officeDocument/2006/relationships" xmlns:p="http://schemas.openxmlformats.org/presentationml/2006/main">
  <p:tag name="TIMING" val="|3.2|2.9|5.5|13.9|5.4|27.8"/>
</p:tagLst>
</file>

<file path=ppt/tags/tag30.xml><?xml version="1.0" encoding="utf-8"?>
<p:tagLst xmlns:a="http://schemas.openxmlformats.org/drawingml/2006/main" xmlns:r="http://schemas.openxmlformats.org/officeDocument/2006/relationships" xmlns:p="http://schemas.openxmlformats.org/presentationml/2006/main">
  <p:tag name="TIMING" val="|0.7|3.4|23.5|3.5"/>
</p:tagLst>
</file>

<file path=ppt/tags/tag31.xml><?xml version="1.0" encoding="utf-8"?>
<p:tagLst xmlns:a="http://schemas.openxmlformats.org/drawingml/2006/main" xmlns:r="http://schemas.openxmlformats.org/officeDocument/2006/relationships" xmlns:p="http://schemas.openxmlformats.org/presentationml/2006/main">
  <p:tag name="TIMING" val="|0.7|3.4|23.5|3.5"/>
</p:tagLst>
</file>

<file path=ppt/tags/tag32.xml><?xml version="1.0" encoding="utf-8"?>
<p:tagLst xmlns:a="http://schemas.openxmlformats.org/drawingml/2006/main" xmlns:r="http://schemas.openxmlformats.org/officeDocument/2006/relationships" xmlns:p="http://schemas.openxmlformats.org/presentationml/2006/main">
  <p:tag name="TIMING" val="|0.7|3.4|23.5|3.5"/>
</p:tagLst>
</file>

<file path=ppt/tags/tag33.xml><?xml version="1.0" encoding="utf-8"?>
<p:tagLst xmlns:a="http://schemas.openxmlformats.org/drawingml/2006/main" xmlns:r="http://schemas.openxmlformats.org/officeDocument/2006/relationships" xmlns:p="http://schemas.openxmlformats.org/presentationml/2006/main">
  <p:tag name="TIMING" val="|1.2|13.3|15.3|1.8"/>
</p:tagLst>
</file>

<file path=ppt/tags/tag34.xml><?xml version="1.0" encoding="utf-8"?>
<p:tagLst xmlns:a="http://schemas.openxmlformats.org/drawingml/2006/main" xmlns:r="http://schemas.openxmlformats.org/officeDocument/2006/relationships" xmlns:p="http://schemas.openxmlformats.org/presentationml/2006/main">
  <p:tag name="TIMING" val="|0.6|1.4"/>
</p:tagLst>
</file>

<file path=ppt/tags/tag35.xml><?xml version="1.0" encoding="utf-8"?>
<p:tagLst xmlns:a="http://schemas.openxmlformats.org/drawingml/2006/main" xmlns:r="http://schemas.openxmlformats.org/officeDocument/2006/relationships" xmlns:p="http://schemas.openxmlformats.org/presentationml/2006/main">
  <p:tag name="TIMING" val="|1.1|1.8"/>
</p:tagLst>
</file>

<file path=ppt/tags/tag36.xml><?xml version="1.0" encoding="utf-8"?>
<p:tagLst xmlns:a="http://schemas.openxmlformats.org/drawingml/2006/main" xmlns:r="http://schemas.openxmlformats.org/officeDocument/2006/relationships" xmlns:p="http://schemas.openxmlformats.org/presentationml/2006/main">
  <p:tag name="TIMING" val="|1.3|1.3|5.3"/>
</p:tagLst>
</file>

<file path=ppt/tags/tag37.xml><?xml version="1.0" encoding="utf-8"?>
<p:tagLst xmlns:a="http://schemas.openxmlformats.org/drawingml/2006/main" xmlns:r="http://schemas.openxmlformats.org/officeDocument/2006/relationships" xmlns:p="http://schemas.openxmlformats.org/presentationml/2006/main">
  <p:tag name="TIMING" val="|1.3|1.3|5.3"/>
</p:tagLst>
</file>

<file path=ppt/tags/tag38.xml><?xml version="1.0" encoding="utf-8"?>
<p:tagLst xmlns:a="http://schemas.openxmlformats.org/drawingml/2006/main" xmlns:r="http://schemas.openxmlformats.org/officeDocument/2006/relationships" xmlns:p="http://schemas.openxmlformats.org/presentationml/2006/main">
  <p:tag name="TIMING" val="|0.9|17.4"/>
</p:tagLst>
</file>

<file path=ppt/tags/tag39.xml><?xml version="1.0" encoding="utf-8"?>
<p:tagLst xmlns:a="http://schemas.openxmlformats.org/drawingml/2006/main" xmlns:r="http://schemas.openxmlformats.org/officeDocument/2006/relationships" xmlns:p="http://schemas.openxmlformats.org/presentationml/2006/main">
  <p:tag name="TIMING" val="|0.9|17.4"/>
</p:tagLst>
</file>

<file path=ppt/tags/tag4.xml><?xml version="1.0" encoding="utf-8"?>
<p:tagLst xmlns:a="http://schemas.openxmlformats.org/drawingml/2006/main" xmlns:r="http://schemas.openxmlformats.org/officeDocument/2006/relationships" xmlns:p="http://schemas.openxmlformats.org/presentationml/2006/main">
  <p:tag name="TIMING" val="|3.2|2.9|5.5|13.9|5.4|27.8"/>
</p:tagLst>
</file>

<file path=ppt/tags/tag40.xml><?xml version="1.0" encoding="utf-8"?>
<p:tagLst xmlns:a="http://schemas.openxmlformats.org/drawingml/2006/main" xmlns:r="http://schemas.openxmlformats.org/officeDocument/2006/relationships" xmlns:p="http://schemas.openxmlformats.org/presentationml/2006/main">
  <p:tag name="TIMING" val="|1.4|9.1|1.4"/>
</p:tagLst>
</file>

<file path=ppt/tags/tag41.xml><?xml version="1.0" encoding="utf-8"?>
<p:tagLst xmlns:a="http://schemas.openxmlformats.org/drawingml/2006/main" xmlns:r="http://schemas.openxmlformats.org/officeDocument/2006/relationships" xmlns:p="http://schemas.openxmlformats.org/presentationml/2006/main">
  <p:tag name="TIMING" val="|1.4|9.1|1.4"/>
</p:tagLst>
</file>

<file path=ppt/tags/tag42.xml><?xml version="1.0" encoding="utf-8"?>
<p:tagLst xmlns:a="http://schemas.openxmlformats.org/drawingml/2006/main" xmlns:r="http://schemas.openxmlformats.org/officeDocument/2006/relationships" xmlns:p="http://schemas.openxmlformats.org/presentationml/2006/main">
  <p:tag name="TIMING" val="|1.4|9.1|1.4"/>
</p:tagLst>
</file>

<file path=ppt/tags/tag43.xml><?xml version="1.0" encoding="utf-8"?>
<p:tagLst xmlns:a="http://schemas.openxmlformats.org/drawingml/2006/main" xmlns:r="http://schemas.openxmlformats.org/officeDocument/2006/relationships" xmlns:p="http://schemas.openxmlformats.org/presentationml/2006/main">
  <p:tag name="TIMING" val="|1.4|9.1|1.4"/>
</p:tagLst>
</file>

<file path=ppt/tags/tag44.xml><?xml version="1.0" encoding="utf-8"?>
<p:tagLst xmlns:a="http://schemas.openxmlformats.org/drawingml/2006/main" xmlns:r="http://schemas.openxmlformats.org/officeDocument/2006/relationships" xmlns:p="http://schemas.openxmlformats.org/presentationml/2006/main">
  <p:tag name="TIMING" val="|1.4|9.1|1.4"/>
</p:tagLst>
</file>

<file path=ppt/tags/tag45.xml><?xml version="1.0" encoding="utf-8"?>
<p:tagLst xmlns:a="http://schemas.openxmlformats.org/drawingml/2006/main" xmlns:r="http://schemas.openxmlformats.org/officeDocument/2006/relationships" xmlns:p="http://schemas.openxmlformats.org/presentationml/2006/main">
  <p:tag name="TIMING" val="|0.8|1.1|30.4|8.3"/>
</p:tagLst>
</file>

<file path=ppt/tags/tag5.xml><?xml version="1.0" encoding="utf-8"?>
<p:tagLst xmlns:a="http://schemas.openxmlformats.org/drawingml/2006/main" xmlns:r="http://schemas.openxmlformats.org/officeDocument/2006/relationships" xmlns:p="http://schemas.openxmlformats.org/presentationml/2006/main">
  <p:tag name="TIMING" val="|1.1|1.5|4.5|1"/>
</p:tagLst>
</file>

<file path=ppt/tags/tag6.xml><?xml version="1.0" encoding="utf-8"?>
<p:tagLst xmlns:a="http://schemas.openxmlformats.org/drawingml/2006/main" xmlns:r="http://schemas.openxmlformats.org/officeDocument/2006/relationships" xmlns:p="http://schemas.openxmlformats.org/presentationml/2006/main">
  <p:tag name="TIMING" val="|2.2|6.8|3.3"/>
</p:tagLst>
</file>

<file path=ppt/tags/tag7.xml><?xml version="1.0" encoding="utf-8"?>
<p:tagLst xmlns:a="http://schemas.openxmlformats.org/drawingml/2006/main" xmlns:r="http://schemas.openxmlformats.org/officeDocument/2006/relationships" xmlns:p="http://schemas.openxmlformats.org/presentationml/2006/main">
  <p:tag name="TIMING" val="|2.2|6.8|3.3"/>
</p:tagLst>
</file>

<file path=ppt/tags/tag8.xml><?xml version="1.0" encoding="utf-8"?>
<p:tagLst xmlns:a="http://schemas.openxmlformats.org/drawingml/2006/main" xmlns:r="http://schemas.openxmlformats.org/officeDocument/2006/relationships" xmlns:p="http://schemas.openxmlformats.org/presentationml/2006/main">
  <p:tag name="TIMING" val="|2|15.3|20.4|5.1|18.8|13.1"/>
</p:tagLst>
</file>

<file path=ppt/tags/tag9.xml><?xml version="1.0" encoding="utf-8"?>
<p:tagLst xmlns:a="http://schemas.openxmlformats.org/drawingml/2006/main" xmlns:r="http://schemas.openxmlformats.org/officeDocument/2006/relationships" xmlns:p="http://schemas.openxmlformats.org/presentationml/2006/main">
  <p:tag name="TIMING" val="|2|15.3|20.4|5.1|18.8|13.1"/>
</p:tagLst>
</file>

<file path=ppt/theme/theme1.xml><?xml version="1.0" encoding="utf-8"?>
<a:theme xmlns:a="http://schemas.openxmlformats.org/drawingml/2006/main" name="Retrospettivo">
  <a:themeElements>
    <a:clrScheme name="Personalizzato 1">
      <a:dk1>
        <a:srgbClr val="000000"/>
      </a:dk1>
      <a:lt1>
        <a:sysClr val="window" lastClr="FFFFFF"/>
      </a:lt1>
      <a:dk2>
        <a:srgbClr val="5E5E5E"/>
      </a:dk2>
      <a:lt2>
        <a:srgbClr val="DDDDDD"/>
      </a:lt2>
      <a:accent1>
        <a:srgbClr val="204559"/>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TotalTime>
  <Words>5803</Words>
  <Application>Microsoft Office PowerPoint</Application>
  <PresentationFormat>Widescreen</PresentationFormat>
  <Paragraphs>862</Paragraphs>
  <Slides>47</Slides>
  <Notes>47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47</vt:i4>
      </vt:variant>
    </vt:vector>
  </HeadingPairs>
  <TitlesOfParts>
    <vt:vector size="54" baseType="lpstr">
      <vt:lpstr>Arial</vt:lpstr>
      <vt:lpstr>Calibri</vt:lpstr>
      <vt:lpstr>Calibri Light</vt:lpstr>
      <vt:lpstr>Symbol</vt:lpstr>
      <vt:lpstr>Verdana</vt:lpstr>
      <vt:lpstr>Wingdings</vt:lpstr>
      <vt:lpstr>Retrospettivo</vt:lpstr>
      <vt:lpstr>COnVERSA. Un’introduzione al test di comprensione delle opposizioni morfosintattiche verbali attraverso la scrittura.</vt:lpstr>
      <vt:lpstr>Outline</vt:lpstr>
      <vt:lpstr>Deaf children oral competence assessment</vt:lpstr>
      <vt:lpstr>A proposal: COnVERSA  Test di Comprensione delle Opposizioni morfo-sintattiche VERbali attraverso la ScritturA </vt:lpstr>
      <vt:lpstr>A proposal: COnVERSA  Test di Comprensione delle Opposizioni morfo-sintattiche VERbali attraverso la ScritturA </vt:lpstr>
      <vt:lpstr>A proposal: COnVERSA  Test di Comprensione delle Opposizioni morfo-sintattiche VERbali attraverso la ScritturA </vt:lpstr>
      <vt:lpstr>A proposal: COnVERSA  Test di Comprensione delle Opposizioni morfo-sintattiche VERbali attraverso la ScritturA </vt:lpstr>
      <vt:lpstr>A proposal: COnVERSA  Test di Comprensione delle Opposizioni morfo-sintattiche VERbali attraverso la ScritturA </vt:lpstr>
      <vt:lpstr>The linguistic rational behind COnVERSA</vt:lpstr>
      <vt:lpstr>The linguistic rational behind COnVERSA</vt:lpstr>
      <vt:lpstr>The linguistic rational behind COnVERSA</vt:lpstr>
      <vt:lpstr>Minimal pairs in  COnVERSA</vt:lpstr>
      <vt:lpstr>Minimal pairs in  COnVERSA</vt:lpstr>
      <vt:lpstr>Minimal pairs in  COnVERSA</vt:lpstr>
      <vt:lpstr>Minimal pairs in  COnVERSA</vt:lpstr>
      <vt:lpstr>Minimal pairs in  COnVERSA</vt:lpstr>
      <vt:lpstr>Minimal pairs in  COnVERSA</vt:lpstr>
      <vt:lpstr>Decision Tree in the dynamic modality</vt:lpstr>
      <vt:lpstr>Results (control group)</vt:lpstr>
      <vt:lpstr>Results (control group)</vt:lpstr>
      <vt:lpstr>Results (control group)</vt:lpstr>
      <vt:lpstr>Results (control group)</vt:lpstr>
      <vt:lpstr>Results (control group)</vt:lpstr>
      <vt:lpstr>Results (control group)</vt:lpstr>
      <vt:lpstr>Results (control group)</vt:lpstr>
      <vt:lpstr>Results (control group)</vt:lpstr>
      <vt:lpstr>Results (control group)</vt:lpstr>
      <vt:lpstr>Results (control group)</vt:lpstr>
      <vt:lpstr>Discussion (control group)</vt:lpstr>
      <vt:lpstr>Results (deaf group: 54 subjects; Age range=6.6-72, M=15.84, SD=12.66 )</vt:lpstr>
      <vt:lpstr>Results (deaf group)</vt:lpstr>
      <vt:lpstr>Results (deaf group)</vt:lpstr>
      <vt:lpstr>Results (deaf group)</vt:lpstr>
      <vt:lpstr>Results (deaf group)</vt:lpstr>
      <vt:lpstr>Results (deaf group)</vt:lpstr>
      <vt:lpstr>Results (deaf group)</vt:lpstr>
      <vt:lpstr>Results (deaf group)</vt:lpstr>
      <vt:lpstr>Results (deaf group)</vt:lpstr>
      <vt:lpstr>Results (deaf group)</vt:lpstr>
      <vt:lpstr>Results (deaf group)</vt:lpstr>
      <vt:lpstr>Standard Report</vt:lpstr>
      <vt:lpstr>Detailed Report</vt:lpstr>
      <vt:lpstr>Comparing reports</vt:lpstr>
      <vt:lpstr>Report</vt:lpstr>
      <vt:lpstr>Comparing reports</vt:lpstr>
      <vt:lpstr>Conclusion</vt:lpstr>
      <vt:lpstr>Selected references</vt:lpstr>
    </vt:vector>
  </TitlesOfParts>
  <Company>ciscl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Linguistica Computazionale</dc:title>
  <dc:creator>Cristiano Chesi</dc:creator>
  <cp:lastModifiedBy>Cristiano Chesi</cp:lastModifiedBy>
  <cp:revision>940</cp:revision>
  <cp:lastPrinted>2023-03-24T17:35:54Z</cp:lastPrinted>
  <dcterms:created xsi:type="dcterms:W3CDTF">2004-02-02T00:48:18Z</dcterms:created>
  <dcterms:modified xsi:type="dcterms:W3CDTF">2024-06-24T12:17:54Z</dcterms:modified>
</cp:coreProperties>
</file>